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4"/>
    <p:sldMasterId id="2147483650" r:id="rId5"/>
    <p:sldMasterId id="2147483648" r:id="rId6"/>
  </p:sldMasterIdLst>
  <p:notesMasterIdLst>
    <p:notesMasterId r:id="rId19"/>
  </p:notesMasterIdLst>
  <p:handoutMasterIdLst>
    <p:handoutMasterId r:id="rId20"/>
  </p:handoutMasterIdLst>
  <p:sldIdLst>
    <p:sldId id="256" r:id="rId7"/>
    <p:sldId id="257" r:id="rId8"/>
    <p:sldId id="265" r:id="rId9"/>
    <p:sldId id="301" r:id="rId10"/>
    <p:sldId id="293" r:id="rId11"/>
    <p:sldId id="294" r:id="rId12"/>
    <p:sldId id="297" r:id="rId13"/>
    <p:sldId id="298" r:id="rId14"/>
    <p:sldId id="300" r:id="rId15"/>
    <p:sldId id="302" r:id="rId16"/>
    <p:sldId id="299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303"/>
    <a:srgbClr val="9D8412"/>
    <a:srgbClr val="FFFFFF"/>
    <a:srgbClr val="00B99D"/>
    <a:srgbClr val="001F46"/>
    <a:srgbClr val="000000"/>
    <a:srgbClr val="1768C2"/>
    <a:srgbClr val="FF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DBD421-A4AA-ED23-0167-A8DAF3C3AEB8}" v="159" dt="2021-10-25T03:23:29.232"/>
    <p1510:client id="{2ED36C54-C54F-A9FF-24A5-B1CEE2FD25ED}" v="12" dt="2021-11-22T02:54:35.880"/>
    <p1510:client id="{4681A04E-5830-42A9-AAB2-16C870B413E2}" v="2" dt="2021-11-22T00:59:12.948"/>
    <p1510:client id="{7ABD2E07-3337-841D-DA34-9633186E0222}" v="62" dt="2021-10-23T22:18:01.562"/>
    <p1510:client id="{ABF50E93-5646-4801-5B1B-FDD73F222A86}" v="48" dt="2021-10-23T22:09:27.495"/>
    <p1510:client id="{EBBCE40E-606F-18B3-D25E-51DA82602D09}" v="612" dt="2021-11-22T02:49:14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B452DC-BD9D-4085-98D9-5882D5CAE7BC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F9770FE-0E12-41B0-B63D-F5D6F84AE575}">
      <dgm:prSet/>
      <dgm:spPr/>
      <dgm:t>
        <a:bodyPr/>
        <a:lstStyle/>
        <a:p>
          <a:r>
            <a:rPr lang="en-US" b="0" i="0"/>
            <a:t>Certified</a:t>
          </a:r>
          <a:endParaRPr lang="en-US"/>
        </a:p>
      </dgm:t>
    </dgm:pt>
    <dgm:pt modelId="{10F6C239-E2E3-4F81-BB17-E3017484D767}" type="parTrans" cxnId="{CDB3A461-1F59-4959-9C05-9C8A858C84A8}">
      <dgm:prSet/>
      <dgm:spPr/>
      <dgm:t>
        <a:bodyPr/>
        <a:lstStyle/>
        <a:p>
          <a:endParaRPr lang="en-US"/>
        </a:p>
      </dgm:t>
    </dgm:pt>
    <dgm:pt modelId="{C2D405A4-C4CA-4640-A63C-6EA2C0A1D019}" type="sibTrans" cxnId="{CDB3A461-1F59-4959-9C05-9C8A858C84A8}">
      <dgm:prSet/>
      <dgm:spPr/>
      <dgm:t>
        <a:bodyPr/>
        <a:lstStyle/>
        <a:p>
          <a:endParaRPr lang="en-US"/>
        </a:p>
      </dgm:t>
    </dgm:pt>
    <dgm:pt modelId="{B98417C9-45BB-4150-BB48-B049FF2E1985}">
      <dgm:prSet/>
      <dgm:spPr/>
      <dgm:t>
        <a:bodyPr/>
        <a:lstStyle/>
        <a:p>
          <a:r>
            <a:rPr lang="en-US" b="0" i="0"/>
            <a:t>Chapter confirms that it is active and existent; able to maintain contact and do basic activities. </a:t>
          </a:r>
          <a:endParaRPr lang="en-US"/>
        </a:p>
      </dgm:t>
    </dgm:pt>
    <dgm:pt modelId="{2D979C57-3D2A-4C9F-B51E-542CA4689581}" type="parTrans" cxnId="{77E08F58-AE49-4015-8560-D521495168C2}">
      <dgm:prSet/>
      <dgm:spPr/>
      <dgm:t>
        <a:bodyPr/>
        <a:lstStyle/>
        <a:p>
          <a:endParaRPr lang="en-US"/>
        </a:p>
      </dgm:t>
    </dgm:pt>
    <dgm:pt modelId="{3EDCDCF4-22A4-419F-8142-97DF685606C4}" type="sibTrans" cxnId="{77E08F58-AE49-4015-8560-D521495168C2}">
      <dgm:prSet/>
      <dgm:spPr/>
      <dgm:t>
        <a:bodyPr/>
        <a:lstStyle/>
        <a:p>
          <a:endParaRPr lang="en-US"/>
        </a:p>
      </dgm:t>
    </dgm:pt>
    <dgm:pt modelId="{D5E0CE2C-60AD-4288-9A06-8398DA2B4E2B}">
      <dgm:prSet/>
      <dgm:spPr/>
      <dgm:t>
        <a:bodyPr/>
        <a:lstStyle/>
        <a:p>
          <a:r>
            <a:rPr lang="en-US" b="0" i="0"/>
            <a:t>Silver</a:t>
          </a:r>
          <a:endParaRPr lang="en-US"/>
        </a:p>
      </dgm:t>
    </dgm:pt>
    <dgm:pt modelId="{49178842-3312-487E-92C1-107061F88DE2}" type="parTrans" cxnId="{86593E5C-365F-4BD1-A724-E73657E36C36}">
      <dgm:prSet/>
      <dgm:spPr/>
      <dgm:t>
        <a:bodyPr/>
        <a:lstStyle/>
        <a:p>
          <a:endParaRPr lang="en-US"/>
        </a:p>
      </dgm:t>
    </dgm:pt>
    <dgm:pt modelId="{66BD37A7-6B77-4F4C-99C1-F77B65EC64F0}" type="sibTrans" cxnId="{86593E5C-365F-4BD1-A724-E73657E36C36}">
      <dgm:prSet/>
      <dgm:spPr/>
      <dgm:t>
        <a:bodyPr/>
        <a:lstStyle/>
        <a:p>
          <a:endParaRPr lang="en-US"/>
        </a:p>
      </dgm:t>
    </dgm:pt>
    <dgm:pt modelId="{A605A331-0509-4CB0-9C2A-DA2BB3BF1E81}">
      <dgm:prSet/>
      <dgm:spPr/>
      <dgm:t>
        <a:bodyPr/>
        <a:lstStyle/>
        <a:p>
          <a:r>
            <a:rPr lang="en-US" b="0" i="0"/>
            <a:t>Chapter shares formal plans and is executing some of NSBE's programming.</a:t>
          </a:r>
          <a:endParaRPr lang="en-US"/>
        </a:p>
      </dgm:t>
    </dgm:pt>
    <dgm:pt modelId="{489CEE6D-B091-4A13-A832-53D7C7C5DC93}" type="parTrans" cxnId="{9756E203-E1FB-4C88-9558-BD63D79B2839}">
      <dgm:prSet/>
      <dgm:spPr/>
      <dgm:t>
        <a:bodyPr/>
        <a:lstStyle/>
        <a:p>
          <a:endParaRPr lang="en-US"/>
        </a:p>
      </dgm:t>
    </dgm:pt>
    <dgm:pt modelId="{F711C5F1-98B1-485F-A0A9-A960E6F4DA63}" type="sibTrans" cxnId="{9756E203-E1FB-4C88-9558-BD63D79B2839}">
      <dgm:prSet/>
      <dgm:spPr/>
      <dgm:t>
        <a:bodyPr/>
        <a:lstStyle/>
        <a:p>
          <a:endParaRPr lang="en-US"/>
        </a:p>
      </dgm:t>
    </dgm:pt>
    <dgm:pt modelId="{3FF8DD4F-D359-409C-9CC4-0042D7F08A1B}">
      <dgm:prSet/>
      <dgm:spPr/>
      <dgm:t>
        <a:bodyPr/>
        <a:lstStyle/>
        <a:p>
          <a:r>
            <a:rPr lang="en-US" b="0" i="0"/>
            <a:t>Gold</a:t>
          </a:r>
          <a:endParaRPr lang="en-US"/>
        </a:p>
      </dgm:t>
    </dgm:pt>
    <dgm:pt modelId="{1AC1F68B-CFA2-4D3F-A7F0-EC36A126E8A6}" type="parTrans" cxnId="{2934A776-3DBA-471B-9877-222FE4881179}">
      <dgm:prSet/>
      <dgm:spPr/>
      <dgm:t>
        <a:bodyPr/>
        <a:lstStyle/>
        <a:p>
          <a:endParaRPr lang="en-US"/>
        </a:p>
      </dgm:t>
    </dgm:pt>
    <dgm:pt modelId="{AB034646-A63E-4A71-BD3B-8A09CBF6BFA1}" type="sibTrans" cxnId="{2934A776-3DBA-471B-9877-222FE4881179}">
      <dgm:prSet/>
      <dgm:spPr/>
      <dgm:t>
        <a:bodyPr/>
        <a:lstStyle/>
        <a:p>
          <a:endParaRPr lang="en-US"/>
        </a:p>
      </dgm:t>
    </dgm:pt>
    <dgm:pt modelId="{909978F5-1C56-4162-B2EF-93AF300706F3}">
      <dgm:prSet/>
      <dgm:spPr/>
      <dgm:t>
        <a:bodyPr/>
        <a:lstStyle/>
        <a:p>
          <a:r>
            <a:rPr lang="en-US" b="0" i="0"/>
            <a:t>Chapter is demonstrating measurable results from its programming and has threshold engagement with PEB/RPEB</a:t>
          </a:r>
          <a:endParaRPr lang="en-US"/>
        </a:p>
      </dgm:t>
    </dgm:pt>
    <dgm:pt modelId="{8B72D9FC-611D-438A-9ADC-A059682C7C2F}" type="parTrans" cxnId="{EFF750D9-2093-49F6-807A-3BB78099142C}">
      <dgm:prSet/>
      <dgm:spPr/>
      <dgm:t>
        <a:bodyPr/>
        <a:lstStyle/>
        <a:p>
          <a:endParaRPr lang="en-US"/>
        </a:p>
      </dgm:t>
    </dgm:pt>
    <dgm:pt modelId="{4A10D60C-DAB1-4206-8C1B-A511F55B3A00}" type="sibTrans" cxnId="{EFF750D9-2093-49F6-807A-3BB78099142C}">
      <dgm:prSet/>
      <dgm:spPr/>
      <dgm:t>
        <a:bodyPr/>
        <a:lstStyle/>
        <a:p>
          <a:endParaRPr lang="en-US"/>
        </a:p>
      </dgm:t>
    </dgm:pt>
    <dgm:pt modelId="{2212C453-915B-4596-89DA-377363AD2EFF}">
      <dgm:prSet/>
      <dgm:spPr/>
      <dgm:t>
        <a:bodyPr/>
        <a:lstStyle/>
        <a:p>
          <a:r>
            <a:rPr lang="en-US" b="0" i="0"/>
            <a:t>Diamond</a:t>
          </a:r>
          <a:endParaRPr lang="en-US"/>
        </a:p>
      </dgm:t>
    </dgm:pt>
    <dgm:pt modelId="{4999E918-45A4-4F07-B43D-E7E8BC258BF4}" type="parTrans" cxnId="{1B0F9A92-2589-4C51-B9DF-607D655CDA5F}">
      <dgm:prSet/>
      <dgm:spPr/>
      <dgm:t>
        <a:bodyPr/>
        <a:lstStyle/>
        <a:p>
          <a:endParaRPr lang="en-US"/>
        </a:p>
      </dgm:t>
    </dgm:pt>
    <dgm:pt modelId="{8D572444-CF52-4316-8784-0DA2AD6B57C7}" type="sibTrans" cxnId="{1B0F9A92-2589-4C51-B9DF-607D655CDA5F}">
      <dgm:prSet/>
      <dgm:spPr/>
      <dgm:t>
        <a:bodyPr/>
        <a:lstStyle/>
        <a:p>
          <a:endParaRPr lang="en-US"/>
        </a:p>
      </dgm:t>
    </dgm:pt>
    <dgm:pt modelId="{2797633E-5B50-48AB-8E54-6087497428B1}">
      <dgm:prSet/>
      <dgm:spPr/>
      <dgm:t>
        <a:bodyPr/>
        <a:lstStyle/>
        <a:p>
          <a:r>
            <a:rPr lang="en-US" b="0" i="0"/>
            <a:t>Chapter is operating at a high level and is demonstrating significant mission-critical results (impact) from their work. Engagement and alignment are high. Chapter is able to develop and share best practices through RPEB and PEB.</a:t>
          </a:r>
          <a:endParaRPr lang="en-US"/>
        </a:p>
      </dgm:t>
    </dgm:pt>
    <dgm:pt modelId="{4C3AEC41-EC82-4F2D-B7C0-7BF9463284EC}" type="parTrans" cxnId="{F787A2C1-5F16-4741-817A-E78B1BF64CBA}">
      <dgm:prSet/>
      <dgm:spPr/>
      <dgm:t>
        <a:bodyPr/>
        <a:lstStyle/>
        <a:p>
          <a:endParaRPr lang="en-US"/>
        </a:p>
      </dgm:t>
    </dgm:pt>
    <dgm:pt modelId="{E6313BCA-6073-40C1-BDE2-1A193C28940B}" type="sibTrans" cxnId="{F787A2C1-5F16-4741-817A-E78B1BF64CBA}">
      <dgm:prSet/>
      <dgm:spPr/>
      <dgm:t>
        <a:bodyPr/>
        <a:lstStyle/>
        <a:p>
          <a:endParaRPr lang="en-US"/>
        </a:p>
      </dgm:t>
    </dgm:pt>
    <dgm:pt modelId="{4E1AA46F-91E4-47FD-9F03-8FBC85A5D4B8}" type="pres">
      <dgm:prSet presAssocID="{DDB452DC-BD9D-4085-98D9-5882D5CAE7BC}" presName="Name0" presStyleCnt="0">
        <dgm:presLayoutVars>
          <dgm:dir/>
          <dgm:animLvl val="lvl"/>
          <dgm:resizeHandles val="exact"/>
        </dgm:presLayoutVars>
      </dgm:prSet>
      <dgm:spPr/>
    </dgm:pt>
    <dgm:pt modelId="{EA1D7C8F-3BAE-4850-AE0E-67EDE33CD8F3}" type="pres">
      <dgm:prSet presAssocID="{CF9770FE-0E12-41B0-B63D-F5D6F84AE575}" presName="linNode" presStyleCnt="0"/>
      <dgm:spPr/>
    </dgm:pt>
    <dgm:pt modelId="{322B63BB-2474-4206-81CB-A8D6DD20AB07}" type="pres">
      <dgm:prSet presAssocID="{CF9770FE-0E12-41B0-B63D-F5D6F84AE575}" presName="parentText" presStyleLbl="node1" presStyleIdx="0" presStyleCnt="4">
        <dgm:presLayoutVars>
          <dgm:chMax val="1"/>
          <dgm:bulletEnabled val="1"/>
        </dgm:presLayoutVars>
      </dgm:prSet>
      <dgm:spPr>
        <a:solidFill>
          <a:schemeClr val="tx1"/>
        </a:solidFill>
      </dgm:spPr>
    </dgm:pt>
    <dgm:pt modelId="{6C1AD25A-A6A5-4311-B7ED-54FDC301E06C}" type="pres">
      <dgm:prSet presAssocID="{CF9770FE-0E12-41B0-B63D-F5D6F84AE575}" presName="descendantText" presStyleLbl="alignAccFollowNode1" presStyleIdx="0" presStyleCnt="4">
        <dgm:presLayoutVars>
          <dgm:bulletEnabled val="1"/>
        </dgm:presLayoutVars>
      </dgm:prSet>
      <dgm:spPr/>
    </dgm:pt>
    <dgm:pt modelId="{BBC98E09-4058-465E-B04F-ECED8F43843B}" type="pres">
      <dgm:prSet presAssocID="{C2D405A4-C4CA-4640-A63C-6EA2C0A1D019}" presName="sp" presStyleCnt="0"/>
      <dgm:spPr/>
    </dgm:pt>
    <dgm:pt modelId="{E1B84B63-6C4F-4AFE-BE21-40BD1B45F012}" type="pres">
      <dgm:prSet presAssocID="{D5E0CE2C-60AD-4288-9A06-8398DA2B4E2B}" presName="linNode" presStyleCnt="0"/>
      <dgm:spPr/>
    </dgm:pt>
    <dgm:pt modelId="{E3800361-76A6-4C9A-B74A-12C634E77C1E}" type="pres">
      <dgm:prSet presAssocID="{D5E0CE2C-60AD-4288-9A06-8398DA2B4E2B}" presName="parentText" presStyleLbl="node1" presStyleIdx="1" presStyleCnt="4">
        <dgm:presLayoutVars>
          <dgm:chMax val="1"/>
          <dgm:bulletEnabled val="1"/>
        </dgm:presLayoutVars>
      </dgm:prSet>
      <dgm:spPr>
        <a:solidFill>
          <a:schemeClr val="bg1">
            <a:lumMod val="65000"/>
          </a:schemeClr>
        </a:solidFill>
      </dgm:spPr>
    </dgm:pt>
    <dgm:pt modelId="{F6A8E763-7C9F-4842-BE1A-A0C3A33BFA79}" type="pres">
      <dgm:prSet presAssocID="{D5E0CE2C-60AD-4288-9A06-8398DA2B4E2B}" presName="descendantText" presStyleLbl="alignAccFollowNode1" presStyleIdx="1" presStyleCnt="4">
        <dgm:presLayoutVars>
          <dgm:bulletEnabled val="1"/>
        </dgm:presLayoutVars>
      </dgm:prSet>
      <dgm:spPr/>
    </dgm:pt>
    <dgm:pt modelId="{7656932D-D588-4AFE-BB38-25BB3D9243C2}" type="pres">
      <dgm:prSet presAssocID="{66BD37A7-6B77-4F4C-99C1-F77B65EC64F0}" presName="sp" presStyleCnt="0"/>
      <dgm:spPr/>
    </dgm:pt>
    <dgm:pt modelId="{7A74E3AD-F341-4411-BB2E-56BBBABDFA82}" type="pres">
      <dgm:prSet presAssocID="{3FF8DD4F-D359-409C-9CC4-0042D7F08A1B}" presName="linNode" presStyleCnt="0"/>
      <dgm:spPr/>
    </dgm:pt>
    <dgm:pt modelId="{BF6CCB6C-B81D-48D1-B1DB-6B956C963260}" type="pres">
      <dgm:prSet presAssocID="{3FF8DD4F-D359-409C-9CC4-0042D7F08A1B}" presName="parentText" presStyleLbl="node1" presStyleIdx="2" presStyleCnt="4">
        <dgm:presLayoutVars>
          <dgm:chMax val="1"/>
          <dgm:bulletEnabled val="1"/>
        </dgm:presLayoutVars>
      </dgm:prSet>
      <dgm:spPr>
        <a:solidFill>
          <a:srgbClr val="F3CA3E"/>
        </a:solidFill>
      </dgm:spPr>
    </dgm:pt>
    <dgm:pt modelId="{5DF3ADE9-5675-42CA-B7C2-E77898D2295A}" type="pres">
      <dgm:prSet presAssocID="{3FF8DD4F-D359-409C-9CC4-0042D7F08A1B}" presName="descendantText" presStyleLbl="alignAccFollowNode1" presStyleIdx="2" presStyleCnt="4">
        <dgm:presLayoutVars>
          <dgm:bulletEnabled val="1"/>
        </dgm:presLayoutVars>
      </dgm:prSet>
      <dgm:spPr/>
    </dgm:pt>
    <dgm:pt modelId="{B93CC726-5E51-490A-AAC7-5B907A60AA53}" type="pres">
      <dgm:prSet presAssocID="{AB034646-A63E-4A71-BD3B-8A09CBF6BFA1}" presName="sp" presStyleCnt="0"/>
      <dgm:spPr/>
    </dgm:pt>
    <dgm:pt modelId="{78DD2871-FC59-40D8-99F9-2738B5B82FCF}" type="pres">
      <dgm:prSet presAssocID="{2212C453-915B-4596-89DA-377363AD2EFF}" presName="linNode" presStyleCnt="0"/>
      <dgm:spPr/>
    </dgm:pt>
    <dgm:pt modelId="{F2E035DA-1545-4CF6-8EC9-FB5D01664FFC}" type="pres">
      <dgm:prSet presAssocID="{2212C453-915B-4596-89DA-377363AD2EFF}" presName="parentText" presStyleLbl="node1" presStyleIdx="3" presStyleCnt="4">
        <dgm:presLayoutVars>
          <dgm:chMax val="1"/>
          <dgm:bulletEnabled val="1"/>
        </dgm:presLayoutVars>
      </dgm:prSet>
      <dgm:spPr>
        <a:solidFill>
          <a:srgbClr val="6DA1A1">
            <a:alpha val="51000"/>
          </a:srgbClr>
        </a:solidFill>
      </dgm:spPr>
    </dgm:pt>
    <dgm:pt modelId="{5EFD63B5-C8BB-48EA-8F83-BB727EBC470F}" type="pres">
      <dgm:prSet presAssocID="{2212C453-915B-4596-89DA-377363AD2EFF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756E203-E1FB-4C88-9558-BD63D79B2839}" srcId="{D5E0CE2C-60AD-4288-9A06-8398DA2B4E2B}" destId="{A605A331-0509-4CB0-9C2A-DA2BB3BF1E81}" srcOrd="0" destOrd="0" parTransId="{489CEE6D-B091-4A13-A832-53D7C7C5DC93}" sibTransId="{F711C5F1-98B1-485F-A0A9-A960E6F4DA63}"/>
    <dgm:cxn modelId="{3584A22A-F928-412F-A5D4-4741F1DE0655}" type="presOf" srcId="{DDB452DC-BD9D-4085-98D9-5882D5CAE7BC}" destId="{4E1AA46F-91E4-47FD-9F03-8FBC85A5D4B8}" srcOrd="0" destOrd="0" presId="urn:microsoft.com/office/officeart/2005/8/layout/vList5"/>
    <dgm:cxn modelId="{3D50A33C-1654-423E-8F49-8A662CD5E670}" type="presOf" srcId="{A605A331-0509-4CB0-9C2A-DA2BB3BF1E81}" destId="{F6A8E763-7C9F-4842-BE1A-A0C3A33BFA79}" srcOrd="0" destOrd="0" presId="urn:microsoft.com/office/officeart/2005/8/layout/vList5"/>
    <dgm:cxn modelId="{86593E5C-365F-4BD1-A724-E73657E36C36}" srcId="{DDB452DC-BD9D-4085-98D9-5882D5CAE7BC}" destId="{D5E0CE2C-60AD-4288-9A06-8398DA2B4E2B}" srcOrd="1" destOrd="0" parTransId="{49178842-3312-487E-92C1-107061F88DE2}" sibTransId="{66BD37A7-6B77-4F4C-99C1-F77B65EC64F0}"/>
    <dgm:cxn modelId="{CDB3A461-1F59-4959-9C05-9C8A858C84A8}" srcId="{DDB452DC-BD9D-4085-98D9-5882D5CAE7BC}" destId="{CF9770FE-0E12-41B0-B63D-F5D6F84AE575}" srcOrd="0" destOrd="0" parTransId="{10F6C239-E2E3-4F81-BB17-E3017484D767}" sibTransId="{C2D405A4-C4CA-4640-A63C-6EA2C0A1D019}"/>
    <dgm:cxn modelId="{2934A776-3DBA-471B-9877-222FE4881179}" srcId="{DDB452DC-BD9D-4085-98D9-5882D5CAE7BC}" destId="{3FF8DD4F-D359-409C-9CC4-0042D7F08A1B}" srcOrd="2" destOrd="0" parTransId="{1AC1F68B-CFA2-4D3F-A7F0-EC36A126E8A6}" sibTransId="{AB034646-A63E-4A71-BD3B-8A09CBF6BFA1}"/>
    <dgm:cxn modelId="{77E08F58-AE49-4015-8560-D521495168C2}" srcId="{CF9770FE-0E12-41B0-B63D-F5D6F84AE575}" destId="{B98417C9-45BB-4150-BB48-B049FF2E1985}" srcOrd="0" destOrd="0" parTransId="{2D979C57-3D2A-4C9F-B51E-542CA4689581}" sibTransId="{3EDCDCF4-22A4-419F-8142-97DF685606C4}"/>
    <dgm:cxn modelId="{1B0F9A92-2589-4C51-B9DF-607D655CDA5F}" srcId="{DDB452DC-BD9D-4085-98D9-5882D5CAE7BC}" destId="{2212C453-915B-4596-89DA-377363AD2EFF}" srcOrd="3" destOrd="0" parTransId="{4999E918-45A4-4F07-B43D-E7E8BC258BF4}" sibTransId="{8D572444-CF52-4316-8784-0DA2AD6B57C7}"/>
    <dgm:cxn modelId="{60660793-DEF0-4D2C-A05E-47341EAF7E18}" type="presOf" srcId="{2212C453-915B-4596-89DA-377363AD2EFF}" destId="{F2E035DA-1545-4CF6-8EC9-FB5D01664FFC}" srcOrd="0" destOrd="0" presId="urn:microsoft.com/office/officeart/2005/8/layout/vList5"/>
    <dgm:cxn modelId="{1923E0BD-C11C-454D-8F7C-677AE29D368F}" type="presOf" srcId="{2797633E-5B50-48AB-8E54-6087497428B1}" destId="{5EFD63B5-C8BB-48EA-8F83-BB727EBC470F}" srcOrd="0" destOrd="0" presId="urn:microsoft.com/office/officeart/2005/8/layout/vList5"/>
    <dgm:cxn modelId="{F787A2C1-5F16-4741-817A-E78B1BF64CBA}" srcId="{2212C453-915B-4596-89DA-377363AD2EFF}" destId="{2797633E-5B50-48AB-8E54-6087497428B1}" srcOrd="0" destOrd="0" parTransId="{4C3AEC41-EC82-4F2D-B7C0-7BF9463284EC}" sibTransId="{E6313BCA-6073-40C1-BDE2-1A193C28940B}"/>
    <dgm:cxn modelId="{8987C5D5-3619-48B4-84B3-F2F514D5878D}" type="presOf" srcId="{D5E0CE2C-60AD-4288-9A06-8398DA2B4E2B}" destId="{E3800361-76A6-4C9A-B74A-12C634E77C1E}" srcOrd="0" destOrd="0" presId="urn:microsoft.com/office/officeart/2005/8/layout/vList5"/>
    <dgm:cxn modelId="{FB5C5AD8-3FA0-4BEC-81ED-509F20060328}" type="presOf" srcId="{909978F5-1C56-4162-B2EF-93AF300706F3}" destId="{5DF3ADE9-5675-42CA-B7C2-E77898D2295A}" srcOrd="0" destOrd="0" presId="urn:microsoft.com/office/officeart/2005/8/layout/vList5"/>
    <dgm:cxn modelId="{EFF750D9-2093-49F6-807A-3BB78099142C}" srcId="{3FF8DD4F-D359-409C-9CC4-0042D7F08A1B}" destId="{909978F5-1C56-4162-B2EF-93AF300706F3}" srcOrd="0" destOrd="0" parTransId="{8B72D9FC-611D-438A-9ADC-A059682C7C2F}" sibTransId="{4A10D60C-DAB1-4206-8C1B-A511F55B3A00}"/>
    <dgm:cxn modelId="{934296EF-AA78-433A-A0C8-C1046D0D3FEF}" type="presOf" srcId="{B98417C9-45BB-4150-BB48-B049FF2E1985}" destId="{6C1AD25A-A6A5-4311-B7ED-54FDC301E06C}" srcOrd="0" destOrd="0" presId="urn:microsoft.com/office/officeart/2005/8/layout/vList5"/>
    <dgm:cxn modelId="{CB021CF6-F25B-4A93-80CD-45274CC8894A}" type="presOf" srcId="{3FF8DD4F-D359-409C-9CC4-0042D7F08A1B}" destId="{BF6CCB6C-B81D-48D1-B1DB-6B956C963260}" srcOrd="0" destOrd="0" presId="urn:microsoft.com/office/officeart/2005/8/layout/vList5"/>
    <dgm:cxn modelId="{C81344F7-56D9-4681-843F-6134EC7178E3}" type="presOf" srcId="{CF9770FE-0E12-41B0-B63D-F5D6F84AE575}" destId="{322B63BB-2474-4206-81CB-A8D6DD20AB07}" srcOrd="0" destOrd="0" presId="urn:microsoft.com/office/officeart/2005/8/layout/vList5"/>
    <dgm:cxn modelId="{89A1208D-E05D-4B3F-BB3C-245AF56CEAFB}" type="presParOf" srcId="{4E1AA46F-91E4-47FD-9F03-8FBC85A5D4B8}" destId="{EA1D7C8F-3BAE-4850-AE0E-67EDE33CD8F3}" srcOrd="0" destOrd="0" presId="urn:microsoft.com/office/officeart/2005/8/layout/vList5"/>
    <dgm:cxn modelId="{9A5E049E-683D-410D-AA6E-E665A6E083DF}" type="presParOf" srcId="{EA1D7C8F-3BAE-4850-AE0E-67EDE33CD8F3}" destId="{322B63BB-2474-4206-81CB-A8D6DD20AB07}" srcOrd="0" destOrd="0" presId="urn:microsoft.com/office/officeart/2005/8/layout/vList5"/>
    <dgm:cxn modelId="{B1162EAC-9666-489D-8AB1-B02C64EA8F71}" type="presParOf" srcId="{EA1D7C8F-3BAE-4850-AE0E-67EDE33CD8F3}" destId="{6C1AD25A-A6A5-4311-B7ED-54FDC301E06C}" srcOrd="1" destOrd="0" presId="urn:microsoft.com/office/officeart/2005/8/layout/vList5"/>
    <dgm:cxn modelId="{4F1A12BA-9915-40B2-90C9-C4F6B53D6A8D}" type="presParOf" srcId="{4E1AA46F-91E4-47FD-9F03-8FBC85A5D4B8}" destId="{BBC98E09-4058-465E-B04F-ECED8F43843B}" srcOrd="1" destOrd="0" presId="urn:microsoft.com/office/officeart/2005/8/layout/vList5"/>
    <dgm:cxn modelId="{5B108281-458F-4324-AB6A-797A92362018}" type="presParOf" srcId="{4E1AA46F-91E4-47FD-9F03-8FBC85A5D4B8}" destId="{E1B84B63-6C4F-4AFE-BE21-40BD1B45F012}" srcOrd="2" destOrd="0" presId="urn:microsoft.com/office/officeart/2005/8/layout/vList5"/>
    <dgm:cxn modelId="{9425F177-1B86-4D86-AFD7-ED4FF83BE5BE}" type="presParOf" srcId="{E1B84B63-6C4F-4AFE-BE21-40BD1B45F012}" destId="{E3800361-76A6-4C9A-B74A-12C634E77C1E}" srcOrd="0" destOrd="0" presId="urn:microsoft.com/office/officeart/2005/8/layout/vList5"/>
    <dgm:cxn modelId="{B16CABDF-FABA-4B69-A512-4E825DC1D6F1}" type="presParOf" srcId="{E1B84B63-6C4F-4AFE-BE21-40BD1B45F012}" destId="{F6A8E763-7C9F-4842-BE1A-A0C3A33BFA79}" srcOrd="1" destOrd="0" presId="urn:microsoft.com/office/officeart/2005/8/layout/vList5"/>
    <dgm:cxn modelId="{48400AA1-DFBA-44C3-A21E-6324B682EA7D}" type="presParOf" srcId="{4E1AA46F-91E4-47FD-9F03-8FBC85A5D4B8}" destId="{7656932D-D588-4AFE-BB38-25BB3D9243C2}" srcOrd="3" destOrd="0" presId="urn:microsoft.com/office/officeart/2005/8/layout/vList5"/>
    <dgm:cxn modelId="{4A2C2D22-F09B-4263-9737-5EA134FDB0B3}" type="presParOf" srcId="{4E1AA46F-91E4-47FD-9F03-8FBC85A5D4B8}" destId="{7A74E3AD-F341-4411-BB2E-56BBBABDFA82}" srcOrd="4" destOrd="0" presId="urn:microsoft.com/office/officeart/2005/8/layout/vList5"/>
    <dgm:cxn modelId="{E5BE9CC8-59CA-41AC-BE04-A4BD3344A92E}" type="presParOf" srcId="{7A74E3AD-F341-4411-BB2E-56BBBABDFA82}" destId="{BF6CCB6C-B81D-48D1-B1DB-6B956C963260}" srcOrd="0" destOrd="0" presId="urn:microsoft.com/office/officeart/2005/8/layout/vList5"/>
    <dgm:cxn modelId="{3239F3EC-C039-40EE-8F43-FD5D8D546855}" type="presParOf" srcId="{7A74E3AD-F341-4411-BB2E-56BBBABDFA82}" destId="{5DF3ADE9-5675-42CA-B7C2-E77898D2295A}" srcOrd="1" destOrd="0" presId="urn:microsoft.com/office/officeart/2005/8/layout/vList5"/>
    <dgm:cxn modelId="{085EA5CF-1A2D-4022-A685-017C2CD571CB}" type="presParOf" srcId="{4E1AA46F-91E4-47FD-9F03-8FBC85A5D4B8}" destId="{B93CC726-5E51-490A-AAC7-5B907A60AA53}" srcOrd="5" destOrd="0" presId="urn:microsoft.com/office/officeart/2005/8/layout/vList5"/>
    <dgm:cxn modelId="{9CF75025-C96D-4631-ABD0-45D233532881}" type="presParOf" srcId="{4E1AA46F-91E4-47FD-9F03-8FBC85A5D4B8}" destId="{78DD2871-FC59-40D8-99F9-2738B5B82FCF}" srcOrd="6" destOrd="0" presId="urn:microsoft.com/office/officeart/2005/8/layout/vList5"/>
    <dgm:cxn modelId="{9580C74A-C906-4D92-A2B1-DDF9E23E11FE}" type="presParOf" srcId="{78DD2871-FC59-40D8-99F9-2738B5B82FCF}" destId="{F2E035DA-1545-4CF6-8EC9-FB5D01664FFC}" srcOrd="0" destOrd="0" presId="urn:microsoft.com/office/officeart/2005/8/layout/vList5"/>
    <dgm:cxn modelId="{F240FD9E-B3F0-41CD-8744-501031A82FF1}" type="presParOf" srcId="{78DD2871-FC59-40D8-99F9-2738B5B82FCF}" destId="{5EFD63B5-C8BB-48EA-8F83-BB727EBC470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A5C77B-F005-4342-83EF-DA7D1CAC8D1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6DCFDEE-D8B3-49C0-9AF5-873CD0935D2B}">
      <dgm:prSet phldrT="[Text]"/>
      <dgm:spPr/>
      <dgm:t>
        <a:bodyPr/>
        <a:lstStyle/>
        <a:p>
          <a:r>
            <a:rPr lang="en-US"/>
            <a:t>Chapters Conduct Self-Assessment</a:t>
          </a:r>
        </a:p>
      </dgm:t>
    </dgm:pt>
    <dgm:pt modelId="{1E818345-2847-45DE-BD0D-5A9E99793A2B}" type="parTrans" cxnId="{AE7B59CF-CB79-48FC-9F2E-5BAC333C523B}">
      <dgm:prSet/>
      <dgm:spPr/>
      <dgm:t>
        <a:bodyPr/>
        <a:lstStyle/>
        <a:p>
          <a:endParaRPr lang="en-US"/>
        </a:p>
      </dgm:t>
    </dgm:pt>
    <dgm:pt modelId="{526B2F3B-D06C-4E62-9B4E-1B74ADEA4777}" type="sibTrans" cxnId="{AE7B59CF-CB79-48FC-9F2E-5BAC333C523B}">
      <dgm:prSet/>
      <dgm:spPr/>
      <dgm:t>
        <a:bodyPr/>
        <a:lstStyle/>
        <a:p>
          <a:endParaRPr lang="en-US"/>
        </a:p>
      </dgm:t>
    </dgm:pt>
    <dgm:pt modelId="{09540A08-52E0-4C86-A19D-8A6FF07D9848}">
      <dgm:prSet phldrT="[Text]"/>
      <dgm:spPr/>
      <dgm:t>
        <a:bodyPr/>
        <a:lstStyle/>
        <a:p>
          <a:r>
            <a:rPr lang="en-US"/>
            <a:t>Define Chapter Goals</a:t>
          </a:r>
        </a:p>
      </dgm:t>
    </dgm:pt>
    <dgm:pt modelId="{430EDF95-C27A-4AC6-B87A-82E00CC5A000}" type="parTrans" cxnId="{6029B0FC-4FC1-4D0C-80F9-A34B1BF8E0CD}">
      <dgm:prSet/>
      <dgm:spPr/>
      <dgm:t>
        <a:bodyPr/>
        <a:lstStyle/>
        <a:p>
          <a:endParaRPr lang="en-US"/>
        </a:p>
      </dgm:t>
    </dgm:pt>
    <dgm:pt modelId="{1B5C022C-F163-44EE-AB7A-9960D2F2EB94}" type="sibTrans" cxnId="{6029B0FC-4FC1-4D0C-80F9-A34B1BF8E0CD}">
      <dgm:prSet/>
      <dgm:spPr/>
      <dgm:t>
        <a:bodyPr/>
        <a:lstStyle/>
        <a:p>
          <a:endParaRPr lang="en-US"/>
        </a:p>
      </dgm:t>
    </dgm:pt>
    <dgm:pt modelId="{219971CC-BBB3-49CD-8BCD-CFA705C63BBF}">
      <dgm:prSet phldrT="[Text]"/>
      <dgm:spPr/>
      <dgm:t>
        <a:bodyPr/>
        <a:lstStyle/>
        <a:p>
          <a:r>
            <a:rPr lang="en-US"/>
            <a:t>Submit CHIP Reports</a:t>
          </a:r>
        </a:p>
      </dgm:t>
    </dgm:pt>
    <dgm:pt modelId="{0C96016E-A3DA-40F5-BAE8-EA231ADED576}" type="parTrans" cxnId="{55B08313-2AA4-4CFE-B513-1779B74246B2}">
      <dgm:prSet/>
      <dgm:spPr/>
      <dgm:t>
        <a:bodyPr/>
        <a:lstStyle/>
        <a:p>
          <a:endParaRPr lang="en-US"/>
        </a:p>
      </dgm:t>
    </dgm:pt>
    <dgm:pt modelId="{2ABFDA22-7532-4ECC-81A7-03FC3D03E122}" type="sibTrans" cxnId="{55B08313-2AA4-4CFE-B513-1779B74246B2}">
      <dgm:prSet/>
      <dgm:spPr/>
      <dgm:t>
        <a:bodyPr/>
        <a:lstStyle/>
        <a:p>
          <a:endParaRPr lang="en-US"/>
        </a:p>
      </dgm:t>
    </dgm:pt>
    <dgm:pt modelId="{666339C9-EB29-4D87-96E5-E9498021CF65}" type="pres">
      <dgm:prSet presAssocID="{BFA5C77B-F005-4342-83EF-DA7D1CAC8D13}" presName="Name0" presStyleCnt="0">
        <dgm:presLayoutVars>
          <dgm:dir/>
          <dgm:resizeHandles val="exact"/>
        </dgm:presLayoutVars>
      </dgm:prSet>
      <dgm:spPr/>
    </dgm:pt>
    <dgm:pt modelId="{C3A5B957-F6CE-4E4D-92FE-E60A3E5B0EB5}" type="pres">
      <dgm:prSet presAssocID="{16DCFDEE-D8B3-49C0-9AF5-873CD0935D2B}" presName="node" presStyleLbl="node1" presStyleIdx="0" presStyleCnt="3">
        <dgm:presLayoutVars>
          <dgm:bulletEnabled val="1"/>
        </dgm:presLayoutVars>
      </dgm:prSet>
      <dgm:spPr/>
    </dgm:pt>
    <dgm:pt modelId="{9EC92398-9D05-4AE2-A3B9-CF9FFAC48EEA}" type="pres">
      <dgm:prSet presAssocID="{526B2F3B-D06C-4E62-9B4E-1B74ADEA4777}" presName="sibTrans" presStyleLbl="sibTrans2D1" presStyleIdx="0" presStyleCnt="2"/>
      <dgm:spPr/>
    </dgm:pt>
    <dgm:pt modelId="{8FAE5316-A20A-4D34-885D-7D1A058B680A}" type="pres">
      <dgm:prSet presAssocID="{526B2F3B-D06C-4E62-9B4E-1B74ADEA4777}" presName="connectorText" presStyleLbl="sibTrans2D1" presStyleIdx="0" presStyleCnt="2"/>
      <dgm:spPr/>
    </dgm:pt>
    <dgm:pt modelId="{5ABDBC13-E780-475A-88BB-3599B075C530}" type="pres">
      <dgm:prSet presAssocID="{09540A08-52E0-4C86-A19D-8A6FF07D9848}" presName="node" presStyleLbl="node1" presStyleIdx="1" presStyleCnt="3">
        <dgm:presLayoutVars>
          <dgm:bulletEnabled val="1"/>
        </dgm:presLayoutVars>
      </dgm:prSet>
      <dgm:spPr/>
    </dgm:pt>
    <dgm:pt modelId="{60E474A9-0690-48E6-AFB7-86606DBECDAF}" type="pres">
      <dgm:prSet presAssocID="{1B5C022C-F163-44EE-AB7A-9960D2F2EB94}" presName="sibTrans" presStyleLbl="sibTrans2D1" presStyleIdx="1" presStyleCnt="2"/>
      <dgm:spPr/>
    </dgm:pt>
    <dgm:pt modelId="{8762BD41-39B2-4658-9D18-E8A2173A9CB2}" type="pres">
      <dgm:prSet presAssocID="{1B5C022C-F163-44EE-AB7A-9960D2F2EB94}" presName="connectorText" presStyleLbl="sibTrans2D1" presStyleIdx="1" presStyleCnt="2"/>
      <dgm:spPr/>
    </dgm:pt>
    <dgm:pt modelId="{5EF2304B-7BE3-4F1B-8416-82C056B0BB97}" type="pres">
      <dgm:prSet presAssocID="{219971CC-BBB3-49CD-8BCD-CFA705C63BBF}" presName="node" presStyleLbl="node1" presStyleIdx="2" presStyleCnt="3">
        <dgm:presLayoutVars>
          <dgm:bulletEnabled val="1"/>
        </dgm:presLayoutVars>
      </dgm:prSet>
      <dgm:spPr/>
    </dgm:pt>
  </dgm:ptLst>
  <dgm:cxnLst>
    <dgm:cxn modelId="{4029F002-7A26-4C32-B909-487483DD0520}" type="presOf" srcId="{219971CC-BBB3-49CD-8BCD-CFA705C63BBF}" destId="{5EF2304B-7BE3-4F1B-8416-82C056B0BB97}" srcOrd="0" destOrd="0" presId="urn:microsoft.com/office/officeart/2005/8/layout/process1"/>
    <dgm:cxn modelId="{15DAAC10-6563-4446-9425-4D936BDD669B}" type="presOf" srcId="{09540A08-52E0-4C86-A19D-8A6FF07D9848}" destId="{5ABDBC13-E780-475A-88BB-3599B075C530}" srcOrd="0" destOrd="0" presId="urn:microsoft.com/office/officeart/2005/8/layout/process1"/>
    <dgm:cxn modelId="{55B08313-2AA4-4CFE-B513-1779B74246B2}" srcId="{BFA5C77B-F005-4342-83EF-DA7D1CAC8D13}" destId="{219971CC-BBB3-49CD-8BCD-CFA705C63BBF}" srcOrd="2" destOrd="0" parTransId="{0C96016E-A3DA-40F5-BAE8-EA231ADED576}" sibTransId="{2ABFDA22-7532-4ECC-81A7-03FC3D03E122}"/>
    <dgm:cxn modelId="{6EAA5433-A9FB-4555-B9CC-0A9506D26153}" type="presOf" srcId="{16DCFDEE-D8B3-49C0-9AF5-873CD0935D2B}" destId="{C3A5B957-F6CE-4E4D-92FE-E60A3E5B0EB5}" srcOrd="0" destOrd="0" presId="urn:microsoft.com/office/officeart/2005/8/layout/process1"/>
    <dgm:cxn modelId="{37046B60-A95B-4572-B1CB-3D6B74B08466}" type="presOf" srcId="{1B5C022C-F163-44EE-AB7A-9960D2F2EB94}" destId="{60E474A9-0690-48E6-AFB7-86606DBECDAF}" srcOrd="0" destOrd="0" presId="urn:microsoft.com/office/officeart/2005/8/layout/process1"/>
    <dgm:cxn modelId="{E305EBB4-742A-4A9C-BD21-4D254A9065CC}" type="presOf" srcId="{BFA5C77B-F005-4342-83EF-DA7D1CAC8D13}" destId="{666339C9-EB29-4D87-96E5-E9498021CF65}" srcOrd="0" destOrd="0" presId="urn:microsoft.com/office/officeart/2005/8/layout/process1"/>
    <dgm:cxn modelId="{9E388FBC-65E8-4F38-B417-19A9CCA830AB}" type="presOf" srcId="{1B5C022C-F163-44EE-AB7A-9960D2F2EB94}" destId="{8762BD41-39B2-4658-9D18-E8A2173A9CB2}" srcOrd="1" destOrd="0" presId="urn:microsoft.com/office/officeart/2005/8/layout/process1"/>
    <dgm:cxn modelId="{65A48FC7-8783-43D6-A350-9367553F0C65}" type="presOf" srcId="{526B2F3B-D06C-4E62-9B4E-1B74ADEA4777}" destId="{8FAE5316-A20A-4D34-885D-7D1A058B680A}" srcOrd="1" destOrd="0" presId="urn:microsoft.com/office/officeart/2005/8/layout/process1"/>
    <dgm:cxn modelId="{AE7B59CF-CB79-48FC-9F2E-5BAC333C523B}" srcId="{BFA5C77B-F005-4342-83EF-DA7D1CAC8D13}" destId="{16DCFDEE-D8B3-49C0-9AF5-873CD0935D2B}" srcOrd="0" destOrd="0" parTransId="{1E818345-2847-45DE-BD0D-5A9E99793A2B}" sibTransId="{526B2F3B-D06C-4E62-9B4E-1B74ADEA4777}"/>
    <dgm:cxn modelId="{FCEFEEDA-8AC3-4ECA-9937-B2C4D882E837}" type="presOf" srcId="{526B2F3B-D06C-4E62-9B4E-1B74ADEA4777}" destId="{9EC92398-9D05-4AE2-A3B9-CF9FFAC48EEA}" srcOrd="0" destOrd="0" presId="urn:microsoft.com/office/officeart/2005/8/layout/process1"/>
    <dgm:cxn modelId="{6029B0FC-4FC1-4D0C-80F9-A34B1BF8E0CD}" srcId="{BFA5C77B-F005-4342-83EF-DA7D1CAC8D13}" destId="{09540A08-52E0-4C86-A19D-8A6FF07D9848}" srcOrd="1" destOrd="0" parTransId="{430EDF95-C27A-4AC6-B87A-82E00CC5A000}" sibTransId="{1B5C022C-F163-44EE-AB7A-9960D2F2EB94}"/>
    <dgm:cxn modelId="{541893FB-9A30-438F-A5E2-5EEB07884DD0}" type="presParOf" srcId="{666339C9-EB29-4D87-96E5-E9498021CF65}" destId="{C3A5B957-F6CE-4E4D-92FE-E60A3E5B0EB5}" srcOrd="0" destOrd="0" presId="urn:microsoft.com/office/officeart/2005/8/layout/process1"/>
    <dgm:cxn modelId="{9DE8403D-D10C-40BB-9B49-F33A4B9FCB9C}" type="presParOf" srcId="{666339C9-EB29-4D87-96E5-E9498021CF65}" destId="{9EC92398-9D05-4AE2-A3B9-CF9FFAC48EEA}" srcOrd="1" destOrd="0" presId="urn:microsoft.com/office/officeart/2005/8/layout/process1"/>
    <dgm:cxn modelId="{1C13B23A-F97F-4878-92DE-6A7E4FA5D7F8}" type="presParOf" srcId="{9EC92398-9D05-4AE2-A3B9-CF9FFAC48EEA}" destId="{8FAE5316-A20A-4D34-885D-7D1A058B680A}" srcOrd="0" destOrd="0" presId="urn:microsoft.com/office/officeart/2005/8/layout/process1"/>
    <dgm:cxn modelId="{03C33AD5-55CC-4D7F-A80C-2CF79099570F}" type="presParOf" srcId="{666339C9-EB29-4D87-96E5-E9498021CF65}" destId="{5ABDBC13-E780-475A-88BB-3599B075C530}" srcOrd="2" destOrd="0" presId="urn:microsoft.com/office/officeart/2005/8/layout/process1"/>
    <dgm:cxn modelId="{4BB1B1F9-AE88-4403-9878-655BFA7A42F1}" type="presParOf" srcId="{666339C9-EB29-4D87-96E5-E9498021CF65}" destId="{60E474A9-0690-48E6-AFB7-86606DBECDAF}" srcOrd="3" destOrd="0" presId="urn:microsoft.com/office/officeart/2005/8/layout/process1"/>
    <dgm:cxn modelId="{949B0441-D02C-4043-A5BF-EEB8D8C9868F}" type="presParOf" srcId="{60E474A9-0690-48E6-AFB7-86606DBECDAF}" destId="{8762BD41-39B2-4658-9D18-E8A2173A9CB2}" srcOrd="0" destOrd="0" presId="urn:microsoft.com/office/officeart/2005/8/layout/process1"/>
    <dgm:cxn modelId="{98EE4DCC-7B71-417F-95C3-1CAF9B26D360}" type="presParOf" srcId="{666339C9-EB29-4D87-96E5-E9498021CF65}" destId="{5EF2304B-7BE3-4F1B-8416-82C056B0BB9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AD25A-A6A5-4311-B7ED-54FDC301E06C}">
      <dsp:nvSpPr>
        <dsp:cNvPr id="0" name=""/>
        <dsp:cNvSpPr/>
      </dsp:nvSpPr>
      <dsp:spPr>
        <a:xfrm rot="5400000">
          <a:off x="5766138" y="-2432883"/>
          <a:ext cx="715244" cy="576353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/>
            <a:t>Chapter confirms that it is active and existent; able to maintain contact and do basic activities. </a:t>
          </a:r>
          <a:endParaRPr lang="en-US" sz="1300" kern="1200"/>
        </a:p>
      </dsp:txBody>
      <dsp:txXfrm rot="-5400000">
        <a:off x="3241991" y="126179"/>
        <a:ext cx="5728624" cy="645414"/>
      </dsp:txXfrm>
    </dsp:sp>
    <dsp:sp modelId="{322B63BB-2474-4206-81CB-A8D6DD20AB07}">
      <dsp:nvSpPr>
        <dsp:cNvPr id="0" name=""/>
        <dsp:cNvSpPr/>
      </dsp:nvSpPr>
      <dsp:spPr>
        <a:xfrm>
          <a:off x="0" y="1858"/>
          <a:ext cx="3241990" cy="894055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0" i="0" kern="1200"/>
            <a:t>Certified</a:t>
          </a:r>
          <a:endParaRPr lang="en-US" sz="4500" kern="1200"/>
        </a:p>
      </dsp:txBody>
      <dsp:txXfrm>
        <a:off x="43644" y="45502"/>
        <a:ext cx="3154702" cy="806767"/>
      </dsp:txXfrm>
    </dsp:sp>
    <dsp:sp modelId="{F6A8E763-7C9F-4842-BE1A-A0C3A33BFA79}">
      <dsp:nvSpPr>
        <dsp:cNvPr id="0" name=""/>
        <dsp:cNvSpPr/>
      </dsp:nvSpPr>
      <dsp:spPr>
        <a:xfrm rot="5400000">
          <a:off x="5766138" y="-1494125"/>
          <a:ext cx="715244" cy="576353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/>
            <a:t>Chapter shares formal plans and is executing some of NSBE's programming.</a:t>
          </a:r>
          <a:endParaRPr lang="en-US" sz="1300" kern="1200"/>
        </a:p>
      </dsp:txBody>
      <dsp:txXfrm rot="-5400000">
        <a:off x="3241991" y="1064937"/>
        <a:ext cx="5728624" cy="645414"/>
      </dsp:txXfrm>
    </dsp:sp>
    <dsp:sp modelId="{E3800361-76A6-4C9A-B74A-12C634E77C1E}">
      <dsp:nvSpPr>
        <dsp:cNvPr id="0" name=""/>
        <dsp:cNvSpPr/>
      </dsp:nvSpPr>
      <dsp:spPr>
        <a:xfrm>
          <a:off x="0" y="940616"/>
          <a:ext cx="3241990" cy="894055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0" i="0" kern="1200"/>
            <a:t>Silver</a:t>
          </a:r>
          <a:endParaRPr lang="en-US" sz="4500" kern="1200"/>
        </a:p>
      </dsp:txBody>
      <dsp:txXfrm>
        <a:off x="43644" y="984260"/>
        <a:ext cx="3154702" cy="806767"/>
      </dsp:txXfrm>
    </dsp:sp>
    <dsp:sp modelId="{5DF3ADE9-5675-42CA-B7C2-E77898D2295A}">
      <dsp:nvSpPr>
        <dsp:cNvPr id="0" name=""/>
        <dsp:cNvSpPr/>
      </dsp:nvSpPr>
      <dsp:spPr>
        <a:xfrm rot="5400000">
          <a:off x="5766138" y="-555367"/>
          <a:ext cx="715244" cy="576353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/>
            <a:t>Chapter is demonstrating measurable results from its programming and has threshold engagement with PEB/RPEB</a:t>
          </a:r>
          <a:endParaRPr lang="en-US" sz="1300" kern="1200"/>
        </a:p>
      </dsp:txBody>
      <dsp:txXfrm rot="-5400000">
        <a:off x="3241991" y="2003695"/>
        <a:ext cx="5728624" cy="645414"/>
      </dsp:txXfrm>
    </dsp:sp>
    <dsp:sp modelId="{BF6CCB6C-B81D-48D1-B1DB-6B956C963260}">
      <dsp:nvSpPr>
        <dsp:cNvPr id="0" name=""/>
        <dsp:cNvSpPr/>
      </dsp:nvSpPr>
      <dsp:spPr>
        <a:xfrm>
          <a:off x="0" y="1879374"/>
          <a:ext cx="3241990" cy="894055"/>
        </a:xfrm>
        <a:prstGeom prst="roundRect">
          <a:avLst/>
        </a:prstGeom>
        <a:solidFill>
          <a:srgbClr val="F3CA3E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0" i="0" kern="1200"/>
            <a:t>Gold</a:t>
          </a:r>
          <a:endParaRPr lang="en-US" sz="4500" kern="1200"/>
        </a:p>
      </dsp:txBody>
      <dsp:txXfrm>
        <a:off x="43644" y="1923018"/>
        <a:ext cx="3154702" cy="806767"/>
      </dsp:txXfrm>
    </dsp:sp>
    <dsp:sp modelId="{5EFD63B5-C8BB-48EA-8F83-BB727EBC470F}">
      <dsp:nvSpPr>
        <dsp:cNvPr id="0" name=""/>
        <dsp:cNvSpPr/>
      </dsp:nvSpPr>
      <dsp:spPr>
        <a:xfrm rot="5400000">
          <a:off x="5766138" y="383390"/>
          <a:ext cx="715244" cy="576353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/>
            <a:t>Chapter is operating at a high level and is demonstrating significant mission-critical results (impact) from their work. Engagement and alignment are high. Chapter is able to develop and share best practices through RPEB and PEB.</a:t>
          </a:r>
          <a:endParaRPr lang="en-US" sz="1300" kern="1200"/>
        </a:p>
      </dsp:txBody>
      <dsp:txXfrm rot="-5400000">
        <a:off x="3241991" y="2942453"/>
        <a:ext cx="5728624" cy="645414"/>
      </dsp:txXfrm>
    </dsp:sp>
    <dsp:sp modelId="{F2E035DA-1545-4CF6-8EC9-FB5D01664FFC}">
      <dsp:nvSpPr>
        <dsp:cNvPr id="0" name=""/>
        <dsp:cNvSpPr/>
      </dsp:nvSpPr>
      <dsp:spPr>
        <a:xfrm>
          <a:off x="0" y="2818132"/>
          <a:ext cx="3241990" cy="894055"/>
        </a:xfrm>
        <a:prstGeom prst="roundRect">
          <a:avLst/>
        </a:prstGeom>
        <a:solidFill>
          <a:srgbClr val="6DA1A1">
            <a:alpha val="51000"/>
          </a:srgb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0" i="0" kern="1200"/>
            <a:t>Diamond</a:t>
          </a:r>
          <a:endParaRPr lang="en-US" sz="4500" kern="1200"/>
        </a:p>
      </dsp:txBody>
      <dsp:txXfrm>
        <a:off x="43644" y="2861776"/>
        <a:ext cx="3154702" cy="8067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5B957-F6CE-4E4D-92FE-E60A3E5B0EB5}">
      <dsp:nvSpPr>
        <dsp:cNvPr id="0" name=""/>
        <dsp:cNvSpPr/>
      </dsp:nvSpPr>
      <dsp:spPr>
        <a:xfrm>
          <a:off x="7272" y="481601"/>
          <a:ext cx="2173560" cy="130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Chapters Conduct Self-Assessment</a:t>
          </a:r>
        </a:p>
      </dsp:txBody>
      <dsp:txXfrm>
        <a:off x="45469" y="519798"/>
        <a:ext cx="2097166" cy="1227742"/>
      </dsp:txXfrm>
    </dsp:sp>
    <dsp:sp modelId="{9EC92398-9D05-4AE2-A3B9-CF9FFAC48EEA}">
      <dsp:nvSpPr>
        <dsp:cNvPr id="0" name=""/>
        <dsp:cNvSpPr/>
      </dsp:nvSpPr>
      <dsp:spPr>
        <a:xfrm>
          <a:off x="2398188" y="864147"/>
          <a:ext cx="460794" cy="5390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398188" y="971956"/>
        <a:ext cx="322556" cy="323425"/>
      </dsp:txXfrm>
    </dsp:sp>
    <dsp:sp modelId="{5ABDBC13-E780-475A-88BB-3599B075C530}">
      <dsp:nvSpPr>
        <dsp:cNvPr id="0" name=""/>
        <dsp:cNvSpPr/>
      </dsp:nvSpPr>
      <dsp:spPr>
        <a:xfrm>
          <a:off x="3050257" y="481601"/>
          <a:ext cx="2173560" cy="130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Define Chapter Goals</a:t>
          </a:r>
        </a:p>
      </dsp:txBody>
      <dsp:txXfrm>
        <a:off x="3088454" y="519798"/>
        <a:ext cx="2097166" cy="1227742"/>
      </dsp:txXfrm>
    </dsp:sp>
    <dsp:sp modelId="{60E474A9-0690-48E6-AFB7-86606DBECDAF}">
      <dsp:nvSpPr>
        <dsp:cNvPr id="0" name=""/>
        <dsp:cNvSpPr/>
      </dsp:nvSpPr>
      <dsp:spPr>
        <a:xfrm>
          <a:off x="5441173" y="864147"/>
          <a:ext cx="460794" cy="5390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441173" y="971956"/>
        <a:ext cx="322556" cy="323425"/>
      </dsp:txXfrm>
    </dsp:sp>
    <dsp:sp modelId="{5EF2304B-7BE3-4F1B-8416-82C056B0BB97}">
      <dsp:nvSpPr>
        <dsp:cNvPr id="0" name=""/>
        <dsp:cNvSpPr/>
      </dsp:nvSpPr>
      <dsp:spPr>
        <a:xfrm>
          <a:off x="6093242" y="481601"/>
          <a:ext cx="2173560" cy="130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Submit CHIP Reports</a:t>
          </a:r>
        </a:p>
      </dsp:txBody>
      <dsp:txXfrm>
        <a:off x="6131439" y="519798"/>
        <a:ext cx="2097166" cy="1227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5D5BA-C978-044B-A6D1-C4E7D0648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754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8CBAE-4A78-8943-B9B0-DD61AC6F277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50615-353D-2641-B492-8BE4C69D8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0682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0615-353D-2641-B492-8BE4C69D83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71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0615-353D-2641-B492-8BE4C69D83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2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NSBE.ORG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08B4E-8333-EF4A-BF79-7D7FDC507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6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60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41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903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116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71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DAAD38-98DA-4A30-A214-5D4C8151E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722"/>
          <a:stretch/>
        </p:blipFill>
        <p:spPr>
          <a:xfrm>
            <a:off x="-6349" y="0"/>
            <a:ext cx="12198349" cy="6534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24C8C-80E4-46D1-A7F8-1BB89D35D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957" b="9786"/>
          <a:stretch/>
        </p:blipFill>
        <p:spPr>
          <a:xfrm>
            <a:off x="0" y="1094874"/>
            <a:ext cx="12191999" cy="50953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276213-9446-4B14-8845-C240F33F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9" y="42040"/>
            <a:ext cx="2279431" cy="87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FFDEA-ED64-4789-B702-E07CAFF144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4453" t="79388" r="990" b="14600"/>
          <a:stretch/>
        </p:blipFill>
        <p:spPr>
          <a:xfrm>
            <a:off x="8912224" y="6115051"/>
            <a:ext cx="2994026" cy="4125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38F275-C9CE-46E6-B5AC-18867F4C1845}"/>
              </a:ext>
            </a:extLst>
          </p:cNvPr>
          <p:cNvSpPr txBox="1"/>
          <p:nvPr userDrawn="1"/>
        </p:nvSpPr>
        <p:spPr>
          <a:xfrm>
            <a:off x="9544050" y="6182806"/>
            <a:ext cx="2371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>
                <a:solidFill>
                  <a:srgbClr val="F3CA3E"/>
                </a:solidFill>
                <a:latin typeface="Montserrat" panose="00000500000000000000" pitchFamily="2" charset="0"/>
              </a:rPr>
              <a:t>SEPTEMBER 17-18, 2021</a:t>
            </a:r>
          </a:p>
        </p:txBody>
      </p:sp>
    </p:spTree>
    <p:extLst>
      <p:ext uri="{BB962C8B-B14F-4D97-AF65-F5344CB8AC3E}">
        <p14:creationId xmlns:p14="http://schemas.microsoft.com/office/powerpoint/2010/main" val="136141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7E94-043A-2241-8670-1EE52B500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8" y="18255"/>
            <a:ext cx="8307232" cy="945841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32FC8-8496-FC4F-910A-A966F593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965497"/>
            <a:ext cx="11606486" cy="5302224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0D3B8-E916-CD42-AC01-3F0BFCBB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EBCE-5810-6347-9474-27D9EE163B63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590209-5F37-49F2-9F4D-44C7F57E07D2}"/>
              </a:ext>
            </a:extLst>
          </p:cNvPr>
          <p:cNvGrpSpPr/>
          <p:nvPr userDrawn="1"/>
        </p:nvGrpSpPr>
        <p:grpSpPr>
          <a:xfrm>
            <a:off x="0" y="6543929"/>
            <a:ext cx="9710107" cy="276999"/>
            <a:chOff x="0" y="6543929"/>
            <a:chExt cx="9710107" cy="2769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F22287-DD06-4FB3-862C-1E3EEF2325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95632"/>
            <a:stretch/>
          </p:blipFill>
          <p:spPr>
            <a:xfrm>
              <a:off x="97549" y="6543929"/>
              <a:ext cx="9612558" cy="2364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92FFC-7EE9-4FC4-95FE-1CBD39325886}"/>
                </a:ext>
              </a:extLst>
            </p:cNvPr>
            <p:cNvSpPr txBox="1"/>
            <p:nvPr userDrawn="1"/>
          </p:nvSpPr>
          <p:spPr>
            <a:xfrm>
              <a:off x="0" y="6543929"/>
              <a:ext cx="67791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</a:rPr>
                <a:t>NSBE Professionals – Regional Leadership Conference </a:t>
              </a:r>
              <a:r>
                <a:rPr lang="en-US" sz="1200" b="1">
                  <a:solidFill>
                    <a:schemeClr val="bg1"/>
                  </a:solidFill>
                  <a:latin typeface="Montserrat" panose="00000500000000000000" pitchFamily="2" charset="0"/>
                </a:rPr>
                <a:t>|</a:t>
              </a: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</a:rPr>
                <a:t> </a:t>
              </a:r>
              <a:r>
                <a:rPr lang="en-US" sz="1200" b="1">
                  <a:solidFill>
                    <a:schemeClr val="bg1"/>
                  </a:solidFill>
                  <a:latin typeface="Montserrat" panose="00000500000000000000" pitchFamily="2" charset="0"/>
                </a:rPr>
                <a:t>SEPTEMBER 17-18,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564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29EFD9-24EE-1B4D-A219-C695246485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5BBE79-53BC-3E4F-8393-281D24534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45" y="1232660"/>
            <a:ext cx="5383331" cy="3220278"/>
          </a:xfrm>
        </p:spPr>
        <p:txBody>
          <a:bodyPr anchor="b">
            <a:normAutofit/>
          </a:bodyPr>
          <a:lstStyle>
            <a:lvl1pPr>
              <a:lnSpc>
                <a:spcPts val="436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8DBEA-CF1C-D34D-AEFB-D391DB26A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345" y="4614177"/>
            <a:ext cx="5383331" cy="15001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F3CA3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6F6B5-2180-E14D-94DC-4E042079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92875"/>
            <a:ext cx="2743200" cy="365125"/>
          </a:xfrm>
        </p:spPr>
        <p:txBody>
          <a:bodyPr/>
          <a:lstStyle>
            <a:lvl1pPr>
              <a:defRPr>
                <a:latin typeface="Montserrat" panose="02000505000000020004" pitchFamily="2" charset="77"/>
              </a:defRPr>
            </a:lvl1pPr>
          </a:lstStyle>
          <a:p>
            <a:fld id="{93A7EBCE-5810-6347-9474-27D9EE163B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628EB4-26D0-4E38-A5E9-3B15CED70F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9" y="42040"/>
            <a:ext cx="2279431" cy="87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5DCA58E-5630-40C6-BD50-5D1659355D79}"/>
              </a:ext>
            </a:extLst>
          </p:cNvPr>
          <p:cNvGrpSpPr/>
          <p:nvPr userDrawn="1"/>
        </p:nvGrpSpPr>
        <p:grpSpPr>
          <a:xfrm>
            <a:off x="0" y="6543929"/>
            <a:ext cx="9710107" cy="276999"/>
            <a:chOff x="0" y="6543929"/>
            <a:chExt cx="9710107" cy="2769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DA77D1-5041-43A8-AB05-BE04769FDF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95632"/>
            <a:stretch/>
          </p:blipFill>
          <p:spPr>
            <a:xfrm>
              <a:off x="97549" y="6543929"/>
              <a:ext cx="9612558" cy="2364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CFD0D7-4C3B-4B23-A1BE-7F7085E9DE44}"/>
                </a:ext>
              </a:extLst>
            </p:cNvPr>
            <p:cNvSpPr txBox="1"/>
            <p:nvPr userDrawn="1"/>
          </p:nvSpPr>
          <p:spPr>
            <a:xfrm>
              <a:off x="0" y="6543929"/>
              <a:ext cx="67791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</a:rPr>
                <a:t>NSBE Professionals – Regional Leadership Conference </a:t>
              </a:r>
              <a:r>
                <a:rPr lang="en-US" sz="1200" b="1">
                  <a:solidFill>
                    <a:schemeClr val="bg1"/>
                  </a:solidFill>
                  <a:latin typeface="Montserrat" panose="00000500000000000000" pitchFamily="2" charset="0"/>
                </a:rPr>
                <a:t>|</a:t>
              </a: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</a:rPr>
                <a:t> </a:t>
              </a:r>
              <a:r>
                <a:rPr lang="en-US" sz="1200" b="1">
                  <a:solidFill>
                    <a:schemeClr val="bg1"/>
                  </a:solidFill>
                  <a:latin typeface="Montserrat" panose="00000500000000000000" pitchFamily="2" charset="0"/>
                </a:rPr>
                <a:t>SEPTEMBER 17-18,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796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320D-E8A9-3C4B-A843-A9E588AB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15" y="18255"/>
            <a:ext cx="8356658" cy="945841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3D1B9-04D3-C146-8B45-F604A8119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713" y="1143483"/>
            <a:ext cx="5662886" cy="53305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C3ECF-595C-7A4E-912C-2E4B37E37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2" y="1143483"/>
            <a:ext cx="5586682" cy="53305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EA987-FD16-9242-9078-1DFC3018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EBCE-5810-6347-9474-27D9EE163B6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92F8AB-ECF5-5A4A-AA79-C5CCE80369D8}"/>
              </a:ext>
            </a:extLst>
          </p:cNvPr>
          <p:cNvCxnSpPr/>
          <p:nvPr userDrawn="1"/>
        </p:nvCxnSpPr>
        <p:spPr>
          <a:xfrm>
            <a:off x="6096000" y="1100394"/>
            <a:ext cx="0" cy="5373625"/>
          </a:xfrm>
          <a:prstGeom prst="line">
            <a:avLst/>
          </a:prstGeom>
          <a:ln w="15875">
            <a:solidFill>
              <a:srgbClr val="57759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223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30C9-B4B6-8644-9413-2ADFCCDF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33" y="12357"/>
            <a:ext cx="8316569" cy="9638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C5428-A82D-9645-8276-02CC40386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804" y="1100394"/>
            <a:ext cx="5548655" cy="857309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9B446"/>
                </a:solidFill>
                <a:latin typeface="Montserrat" panose="0200050500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4E311-5814-A74F-AA4F-94345E45F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804" y="1924307"/>
            <a:ext cx="5548655" cy="454971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549D7-2FF6-6046-B599-91E99AB6D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542" y="1100394"/>
            <a:ext cx="5649095" cy="857309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9B446"/>
                </a:solidFill>
                <a:latin typeface="Montserrat" panose="0200050500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69F10-E569-1E42-B2A5-D7BC5E09EA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542" y="1924307"/>
            <a:ext cx="5649095" cy="454971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0C655-8D88-9741-A225-DF020E1F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EBCE-5810-6347-9474-27D9EE163B6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8DF60B-73BC-2343-87DD-C1497FBC96D0}"/>
              </a:ext>
            </a:extLst>
          </p:cNvPr>
          <p:cNvCxnSpPr/>
          <p:nvPr userDrawn="1"/>
        </p:nvCxnSpPr>
        <p:spPr>
          <a:xfrm>
            <a:off x="6096000" y="1100394"/>
            <a:ext cx="0" cy="5373625"/>
          </a:xfrm>
          <a:prstGeom prst="line">
            <a:avLst/>
          </a:prstGeom>
          <a:ln w="15875">
            <a:solidFill>
              <a:srgbClr val="57759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40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85470"/>
            <a:ext cx="12192000" cy="572530"/>
          </a:xfrm>
          <a:prstGeom prst="rect">
            <a:avLst/>
          </a:prstGeom>
          <a:solidFill>
            <a:srgbClr val="7F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NSBE.ORG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4754"/>
            <a:ext cx="2743200" cy="24653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394E75B8-371F-A347-B626-25C0998426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1707" y="6303002"/>
            <a:ext cx="1379704" cy="5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2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3CAA-8643-E14B-83EB-7C6550CF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14" y="18255"/>
            <a:ext cx="8319589" cy="945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94FE5-A783-3A4E-BC88-37598DAE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EBCE-5810-6347-9474-27D9EE16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06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1DE4F-34BF-C541-8212-2A78A65F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EBCE-5810-6347-9474-27D9EE16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9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NSBE.ORG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3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453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348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34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2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90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NSBE.ORG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79796" y="5791537"/>
            <a:ext cx="832407" cy="1015663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NSBE.ORG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08B4E-8333-EF4A-BF79-7D7FDC507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0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NSBE.ORG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E75B8-371F-A347-B626-25C0998426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33ED1-C30E-4C5B-A3BE-557FBE6480AE}"/>
              </a:ext>
            </a:extLst>
          </p:cNvPr>
          <p:cNvSpPr/>
          <p:nvPr userDrawn="1"/>
        </p:nvSpPr>
        <p:spPr>
          <a:xfrm>
            <a:off x="0" y="6285470"/>
            <a:ext cx="12192000" cy="572530"/>
          </a:xfrm>
          <a:prstGeom prst="rect">
            <a:avLst/>
          </a:prstGeom>
          <a:solidFill>
            <a:srgbClr val="7F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953E7E-EF2A-42DD-985E-3489D1B54C54}"/>
              </a:ext>
            </a:extLst>
          </p:cNvPr>
          <p:cNvSpPr txBox="1">
            <a:spLocks/>
          </p:cNvSpPr>
          <p:nvPr userDrawn="1"/>
        </p:nvSpPr>
        <p:spPr>
          <a:xfrm>
            <a:off x="10189028" y="6444754"/>
            <a:ext cx="1164771" cy="2465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4E75B8-371F-A347-B626-25C0998426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E704334-9CDB-4208-A1F3-673476A1B1F9}"/>
              </a:ext>
            </a:extLst>
          </p:cNvPr>
          <p:cNvSpPr txBox="1">
            <a:spLocks/>
          </p:cNvSpPr>
          <p:nvPr userDrawn="1"/>
        </p:nvSpPr>
        <p:spPr>
          <a:xfrm>
            <a:off x="4107024" y="644460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9D8412"/>
                </a:solidFill>
              </a:rPr>
              <a:t>NSBE.ORG/PROFESSIONALS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59F972-4A64-440B-9BEE-7D656E5C5C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614660" y="6302568"/>
            <a:ext cx="1414494" cy="5434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7CE364F-A376-416E-B561-12085402A15A}"/>
              </a:ext>
            </a:extLst>
          </p:cNvPr>
          <p:cNvGrpSpPr/>
          <p:nvPr userDrawn="1"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23EBD2-4981-4745-9B26-4D6D45639463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 charset="0"/>
                </a:rPr>
                <a:t>Put your slide title here</a:t>
              </a: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FA0C541E-59A3-4D48-A957-C7B13B62FBBD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774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951378F-17B7-1F4C-9914-CDCEDDE1C6D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DEEFCB-3560-AE41-BE2D-909012E4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18255"/>
            <a:ext cx="11085443" cy="945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3B8EE-D8EB-2A40-B629-88D5C7DD5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357" y="1152939"/>
            <a:ext cx="11606486" cy="5302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28AE-CBE3-1641-9649-6E1FFE47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8438" y="6474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Montserrat" panose="02000505000000020004" pitchFamily="2" charset="77"/>
              </a:defRPr>
            </a:lvl1pPr>
          </a:lstStyle>
          <a:p>
            <a:fld id="{93A7EBCE-5810-6347-9474-27D9EE163B6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C45055-9B5C-4FB1-9626-45E8BE0AE973}"/>
              </a:ext>
            </a:extLst>
          </p:cNvPr>
          <p:cNvGrpSpPr/>
          <p:nvPr userDrawn="1"/>
        </p:nvGrpSpPr>
        <p:grpSpPr>
          <a:xfrm>
            <a:off x="0" y="6543929"/>
            <a:ext cx="9710107" cy="276999"/>
            <a:chOff x="0" y="6543929"/>
            <a:chExt cx="9710107" cy="276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42FCD0-3B42-44DE-8A42-6771B4D906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/>
            <a:srcRect t="95632"/>
            <a:stretch/>
          </p:blipFill>
          <p:spPr>
            <a:xfrm>
              <a:off x="97549" y="6543929"/>
              <a:ext cx="9612558" cy="2364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E0C9C6-C670-407D-89C5-9144C463B10D}"/>
                </a:ext>
              </a:extLst>
            </p:cNvPr>
            <p:cNvSpPr txBox="1"/>
            <p:nvPr userDrawn="1"/>
          </p:nvSpPr>
          <p:spPr>
            <a:xfrm>
              <a:off x="0" y="6543929"/>
              <a:ext cx="67791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</a:rPr>
                <a:t>NSBE Professionals – Regional Leadership Conference </a:t>
              </a:r>
              <a:r>
                <a:rPr lang="en-US" sz="1200" b="1">
                  <a:solidFill>
                    <a:schemeClr val="bg1"/>
                  </a:solidFill>
                  <a:latin typeface="Montserrat" panose="00000500000000000000" pitchFamily="2" charset="0"/>
                </a:rPr>
                <a:t>|</a:t>
              </a:r>
              <a:r>
                <a:rPr lang="en-US" sz="1200">
                  <a:solidFill>
                    <a:schemeClr val="bg1"/>
                  </a:solidFill>
                  <a:latin typeface="Montserrat" panose="00000500000000000000" pitchFamily="2" charset="0"/>
                </a:rPr>
                <a:t> </a:t>
              </a:r>
              <a:r>
                <a:rPr lang="en-US" sz="1200" b="1">
                  <a:solidFill>
                    <a:schemeClr val="bg1"/>
                  </a:solidFill>
                  <a:latin typeface="Montserrat" panose="00000500000000000000" pitchFamily="2" charset="0"/>
                </a:rPr>
                <a:t>SEPTEMBER 17-18,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058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75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ts val="2960"/>
        </a:lnSpc>
        <a:spcBef>
          <a:spcPct val="0"/>
        </a:spcBef>
        <a:buNone/>
        <a:defRPr sz="2600" b="1" i="0" kern="1200">
          <a:solidFill>
            <a:schemeClr val="bg1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F8721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72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72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721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72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martsheet.com/b/form/64c7441781094922929593781133ce15" TargetMode="External"/><Relationship Id="rId2" Type="http://schemas.openxmlformats.org/officeDocument/2006/relationships/hyperlink" Target="https://app.smartsheet.com/b/form/1d19aa28f5b043f59114b436539bb70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.smartsheet.com/b/form/ed81565f0c3c46189fc66686d17cf21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5293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wesomelyluvvie.com/2016/03/writing-book-getting-coins-ready.html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eams.microsoft.com/l/file/19D3DFF5-1604-4588-8BB7-39223479AF78?tenantId=cbda322f-63a9-4608-982d-be7665a1e883&amp;fileType=xlsx&amp;objectUrl=https%3A%2F%2Fnsbeskype.sharepoint.com%2Fsites%2FProfessionalsChapters%2FShared%20Documents%2FRLC%2FPresentations%2FMembership%20Zone%20Supplementals%2FChapter%20Goals%20Template.xlsx&amp;baseUrl=https%3A%2F%2Fnsbeskype.sharepoint.com%2Fsites%2FProfessionalsChapters&amp;serviceName=teams&amp;threadId=19:31d7b04c0dac4549b0a51d21c02e0d04@thread.tacv2&amp;groupId=4d0b1e45-6cf3-4b9b-a78a-07e960861837" TargetMode="External"/><Relationship Id="rId3" Type="http://schemas.openxmlformats.org/officeDocument/2006/relationships/diagramLayout" Target="../diagrams/layout2.xml"/><Relationship Id="rId7" Type="http://schemas.openxmlformats.org/officeDocument/2006/relationships/hyperlink" Target="https://teams.microsoft.com/l/file/F1EE9C5A-2D6B-482F-96B4-B7F7CB56B846?tenantId=cbda322f-63a9-4608-982d-be7665a1e883&amp;fileType=xlsx&amp;objectUrl=https%3A%2F%2Fnsbeskype.sharepoint.com%2Fsites%2FProfessionalsChapters%2FShared%20Documents%2FRLC%2FPresentations%2FMembership%20Zone%20Supplementals%2FNSBE%20Chapter%20Health%20Assessment%20-%20Professionals%20-%20Chapter%20Name.xlsx&amp;baseUrl=https%3A%2F%2Fnsbeskype.sharepoint.com%2Fsites%2FProfessionalsChapters&amp;serviceName=teams&amp;threadId=19:31d7b04c0dac4549b0a51d21c02e0d04@thread.tacv2&amp;groupId=4d0b1e45-6cf3-4b9b-a78a-07e960861837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www.nsbe.org/professionals/chapter_resource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smartsheet.com/b/form/5c99b103085b45798fc1d5ad72c4b1b5" TargetMode="External"/><Relationship Id="rId3" Type="http://schemas.openxmlformats.org/officeDocument/2006/relationships/hyperlink" Target="https://app.smartsheet.com/b/form/063137f3d35f461a94a448695829960f" TargetMode="External"/><Relationship Id="rId7" Type="http://schemas.openxmlformats.org/officeDocument/2006/relationships/hyperlink" Target="https://app.smartsheet.com/b/form/1d19aa28f5b043f59114b436539bb70f" TargetMode="External"/><Relationship Id="rId2" Type="http://schemas.openxmlformats.org/officeDocument/2006/relationships/hyperlink" Target="https://app.smartsheet.com/b/form/64cbc27391b943eb837376f5520893b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smartsheet.com/b/form/5a0c1a38fa9c49bab220e8f56a3e37c1" TargetMode="External"/><Relationship Id="rId11" Type="http://schemas.openxmlformats.org/officeDocument/2006/relationships/hyperlink" Target="https://app.smartsheet.com/b/form/5476497148e1401581a81510b5923f6d" TargetMode="External"/><Relationship Id="rId5" Type="http://schemas.openxmlformats.org/officeDocument/2006/relationships/hyperlink" Target="https://app.smartsheet.com/b/form/50dfafca241b49c788c51bf270c0580a" TargetMode="External"/><Relationship Id="rId10" Type="http://schemas.openxmlformats.org/officeDocument/2006/relationships/hyperlink" Target="https://app.smartsheet.com/b/form/ed81565f0c3c46189fc66686d17cf21f" TargetMode="External"/><Relationship Id="rId4" Type="http://schemas.openxmlformats.org/officeDocument/2006/relationships/hyperlink" Target="https://app.smartsheet.com/b/form/9562e27d8da1496fbddaab7ded7ec97f" TargetMode="External"/><Relationship Id="rId9" Type="http://schemas.openxmlformats.org/officeDocument/2006/relationships/hyperlink" Target="https://app.smartsheet.com/b/form/dde30b8741cd4209b2271d542b3b7cd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578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F6442E-B07B-4C16-8A18-C3E93BB71C66}"/>
              </a:ext>
            </a:extLst>
          </p:cNvPr>
          <p:cNvSpPr/>
          <p:nvPr/>
        </p:nvSpPr>
        <p:spPr>
          <a:xfrm>
            <a:off x="17659" y="0"/>
            <a:ext cx="12191999" cy="6858000"/>
          </a:xfrm>
          <a:prstGeom prst="rect">
            <a:avLst/>
          </a:prstGeom>
          <a:solidFill>
            <a:srgbClr val="7F0303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42ADA-B3DB-4C62-98E0-6A5DE22E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4" y="6345535"/>
            <a:ext cx="184731" cy="461665"/>
          </a:xfrm>
        </p:spPr>
        <p:txBody>
          <a:bodyPr wrap="none" anchor="b" anchorCtr="1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35465" y="1619842"/>
            <a:ext cx="5138531" cy="6586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F7FD85-67FD-0746-B4D9-57C6354F99D1}"/>
              </a:ext>
            </a:extLst>
          </p:cNvPr>
          <p:cNvSpPr/>
          <p:nvPr/>
        </p:nvSpPr>
        <p:spPr>
          <a:xfrm>
            <a:off x="-11876" y="1496291"/>
            <a:ext cx="10875493" cy="3028208"/>
          </a:xfrm>
          <a:custGeom>
            <a:avLst/>
            <a:gdLst>
              <a:gd name="connsiteX0" fmla="*/ 11875 w 6555179"/>
              <a:gd name="connsiteY0" fmla="*/ 0 h 3028208"/>
              <a:gd name="connsiteX1" fmla="*/ 6555179 w 6555179"/>
              <a:gd name="connsiteY1" fmla="*/ 0 h 3028208"/>
              <a:gd name="connsiteX2" fmla="*/ 5367646 w 6555179"/>
              <a:gd name="connsiteY2" fmla="*/ 3028208 h 3028208"/>
              <a:gd name="connsiteX3" fmla="*/ 0 w 6555179"/>
              <a:gd name="connsiteY3" fmla="*/ 3028208 h 3028208"/>
              <a:gd name="connsiteX4" fmla="*/ 11875 w 6555179"/>
              <a:gd name="connsiteY4" fmla="*/ 0 h 302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5179" h="3028208">
                <a:moveTo>
                  <a:pt x="11875" y="0"/>
                </a:moveTo>
                <a:lnTo>
                  <a:pt x="6555179" y="0"/>
                </a:lnTo>
                <a:lnTo>
                  <a:pt x="5367646" y="3028208"/>
                </a:lnTo>
                <a:lnTo>
                  <a:pt x="0" y="3028208"/>
                </a:lnTo>
                <a:cubicBezTo>
                  <a:pt x="3958" y="2018805"/>
                  <a:pt x="7917" y="1009403"/>
                  <a:pt x="11875" y="0"/>
                </a:cubicBezTo>
                <a:close/>
              </a:path>
            </a:pathLst>
          </a:custGeom>
          <a:solidFill>
            <a:srgbClr val="9D8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5465" y="2151903"/>
            <a:ext cx="8599353" cy="1881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7F0303"/>
                </a:solidFill>
                <a:latin typeface="Montserrat" charset="0"/>
                <a:ea typeface="Montserrat" charset="0"/>
                <a:cs typeface="Montserrat" charset="0"/>
              </a:rPr>
              <a:t>Chapter Health Initiative for Professionals (CHIP)</a:t>
            </a:r>
          </a:p>
          <a:p>
            <a:pPr algn="ctr"/>
            <a:endParaRPr lang="en-US" sz="4000">
              <a:solidFill>
                <a:srgbClr val="7F0303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n-US" sz="3600">
                <a:solidFill>
                  <a:srgbClr val="7F0303"/>
                </a:solidFill>
                <a:latin typeface="Montserrat" charset="0"/>
                <a:ea typeface="Montserrat" charset="0"/>
                <a:cs typeface="Montserrat" charset="0"/>
              </a:rPr>
              <a:t>Chapter Reporting Guide 2021-2022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5465" y="4729674"/>
            <a:ext cx="5568169" cy="6586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Nick Tarver</a:t>
            </a:r>
          </a:p>
          <a:p>
            <a:pPr algn="l"/>
            <a:r>
              <a:rPr lang="en-US" sz="2000" i="1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National Professionals Membership Chair</a:t>
            </a:r>
          </a:p>
          <a:p>
            <a:pPr algn="l"/>
            <a:r>
              <a:rPr lang="en-US" sz="20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National Society of Black Engineers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66998E-9553-C24B-9DC1-6CC7B6DFB8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1398" y="196787"/>
            <a:ext cx="2918668" cy="11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serrat Semi"/>
                </a:rPr>
                <a:t>Chapter Contacts</a:t>
              </a:r>
              <a:endParaRPr lang="en-US" sz="3200" b="1" dirty="0">
                <a:solidFill>
                  <a:schemeClr val="bg1"/>
                </a:solidFill>
                <a:latin typeface="Montserrat Semi" charset="0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32799B0-D76D-44DD-8A82-509829B55896}"/>
              </a:ext>
            </a:extLst>
          </p:cNvPr>
          <p:cNvSpPr txBox="1"/>
          <p:nvPr/>
        </p:nvSpPr>
        <p:spPr>
          <a:xfrm>
            <a:off x="167490" y="1045647"/>
            <a:ext cx="9707336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Chapter Leaders are required to complete the global contact form. </a:t>
            </a:r>
            <a:endParaRPr lang="en-US" sz="2000" dirty="0">
              <a:cs typeface="Calibri"/>
            </a:endParaRPr>
          </a:p>
          <a:p>
            <a:pPr marL="800100" lvl="1" indent="-342900">
              <a:buFont typeface="Wingdings"/>
              <a:buChar char="Ø"/>
            </a:pPr>
            <a:r>
              <a:rPr lang="en-US" sz="2000" dirty="0">
                <a:cs typeface="Calibri"/>
              </a:rPr>
              <a:t>This form captures the leaders' role, office term, membership status, and contact information.</a:t>
            </a:r>
            <a:endParaRPr lang="en-US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Chapters are also required to complete the Chapter Profile form 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>
                <a:cs typeface="Calibri"/>
              </a:rPr>
              <a:t>Chapter contact information collected aids members with contacting chapters. 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>
                <a:cs typeface="Calibri"/>
              </a:rPr>
              <a:t>Provides the finance zone with vitals that assist with issuing chapters funds donated from partners or sponsors. 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19" name="Rectangle 18">
            <a:hlinkClick r:id="rId2"/>
            <a:extLst>
              <a:ext uri="{FF2B5EF4-FFF2-40B4-BE49-F238E27FC236}">
                <a16:creationId xmlns:a16="http://schemas.microsoft.com/office/drawing/2014/main" id="{D8E0A682-5E76-40DD-B195-25E7067572EB}"/>
              </a:ext>
            </a:extLst>
          </p:cNvPr>
          <p:cNvSpPr/>
          <p:nvPr/>
        </p:nvSpPr>
        <p:spPr>
          <a:xfrm>
            <a:off x="2384969" y="4072226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Leader Global Contacts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62AD7C98-833D-4789-95F5-BA3961ACBB04}"/>
              </a:ext>
            </a:extLst>
          </p:cNvPr>
          <p:cNvSpPr/>
          <p:nvPr/>
        </p:nvSpPr>
        <p:spPr>
          <a:xfrm>
            <a:off x="6097626" y="4077478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Profile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8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94015" y="5134944"/>
            <a:ext cx="2545854" cy="636464"/>
          </a:xfrm>
          <a:custGeom>
            <a:avLst/>
            <a:gdLst>
              <a:gd name="connsiteX0" fmla="*/ 0 w 3394472"/>
              <a:gd name="connsiteY0" fmla="*/ 0 h 848618"/>
              <a:gd name="connsiteX1" fmla="*/ 3394472 w 3394472"/>
              <a:gd name="connsiteY1" fmla="*/ 0 h 848618"/>
              <a:gd name="connsiteX2" fmla="*/ 3394472 w 3394472"/>
              <a:gd name="connsiteY2" fmla="*/ 848618 h 848618"/>
              <a:gd name="connsiteX3" fmla="*/ 0 w 3394472"/>
              <a:gd name="connsiteY3" fmla="*/ 848618 h 848618"/>
              <a:gd name="connsiteX4" fmla="*/ 0 w 3394472"/>
              <a:gd name="connsiteY4" fmla="*/ 0 h 84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472" h="848618">
                <a:moveTo>
                  <a:pt x="0" y="0"/>
                </a:moveTo>
                <a:lnTo>
                  <a:pt x="3394472" y="0"/>
                </a:lnTo>
                <a:lnTo>
                  <a:pt x="3394472" y="848618"/>
                </a:lnTo>
                <a:lnTo>
                  <a:pt x="0" y="8486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270" anchor="ctr" anchorCtr="0">
            <a:no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25" b="1" kern="1200">
              <a:solidFill>
                <a:srgbClr val="001F46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 charset="0"/>
                </a:rPr>
                <a:t>Activity Surveys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6EE385-8529-254D-9B67-491AD68B5D5E}"/>
              </a:ext>
            </a:extLst>
          </p:cNvPr>
          <p:cNvSpPr txBox="1"/>
          <p:nvPr/>
        </p:nvSpPr>
        <p:spPr>
          <a:xfrm>
            <a:off x="177685" y="1282258"/>
            <a:ext cx="1003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1F46"/>
                </a:solidFill>
                <a:latin typeface="Montserrat Light" charset="0"/>
              </a:rPr>
              <a:t>Chapters are encouraged to provide standard surveys at the end of each activity.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1F46"/>
                </a:solidFill>
                <a:latin typeface="Montserrat Light" charset="0"/>
              </a:rPr>
              <a:t>Surveys provide important feedback on the usefulness and quality of the activity.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100">
              <a:solidFill>
                <a:srgbClr val="001F46"/>
              </a:solidFill>
              <a:latin typeface="Montserrat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100">
              <a:solidFill>
                <a:srgbClr val="001F46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5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3E94BA0-28D7-4E74-8A7F-906D2073E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30814" y="5374077"/>
            <a:ext cx="3083443" cy="1184556"/>
          </a:xfrm>
          <a:prstGeom prst="rect">
            <a:avLst/>
          </a:prstGeom>
        </p:spPr>
      </p:pic>
      <p:sp>
        <p:nvSpPr>
          <p:cNvPr id="6" name="Shape 21548"/>
          <p:cNvSpPr/>
          <p:nvPr/>
        </p:nvSpPr>
        <p:spPr>
          <a:xfrm>
            <a:off x="3308514" y="1882424"/>
            <a:ext cx="5328044" cy="219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ctr">
              <a:defRPr sz="8500">
                <a:solidFill>
                  <a:srgbClr val="0082C3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pPr>
            <a:r>
              <a:rPr lang="en-US" sz="280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Please contact me with any questions.</a:t>
            </a:r>
          </a:p>
          <a:p>
            <a:pPr algn="ctr">
              <a:defRPr sz="8500">
                <a:solidFill>
                  <a:srgbClr val="0082C3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pPr>
            <a:endParaRPr lang="en-US" sz="2800">
              <a:solidFill>
                <a:srgbClr val="FFFFFF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>
              <a:defRPr sz="8500">
                <a:solidFill>
                  <a:srgbClr val="0082C3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pPr>
            <a:r>
              <a:rPr lang="en-US" sz="280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Nick Tarver</a:t>
            </a:r>
            <a:br>
              <a:rPr lang="en-US" sz="280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280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PebMembership@nsbe.org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2208B9-91BD-4541-8394-C097C2B3C359}"/>
              </a:ext>
            </a:extLst>
          </p:cNvPr>
          <p:cNvGrpSpPr/>
          <p:nvPr/>
        </p:nvGrpSpPr>
        <p:grpSpPr>
          <a:xfrm>
            <a:off x="5034942" y="4114953"/>
            <a:ext cx="2150604" cy="436406"/>
            <a:chOff x="5164598" y="4114953"/>
            <a:chExt cx="2150604" cy="4364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98" y="4131783"/>
              <a:ext cx="1563960" cy="3754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59EA60-6743-490C-824D-DB3C899F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8796" y="4114953"/>
              <a:ext cx="436406" cy="436406"/>
            </a:xfrm>
            <a:prstGeom prst="rect">
              <a:avLst/>
            </a:prstGeom>
          </p:spPr>
        </p:pic>
      </p:grpSp>
      <p:pic>
        <p:nvPicPr>
          <p:cNvPr id="7" name="Picture 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4562F32-82B3-4E8F-8DD6-2DD6F01F5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8" y="1882424"/>
            <a:ext cx="2272356" cy="24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6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66FED-0282-4012-90B5-6EAA1DB9F66C}"/>
              </a:ext>
            </a:extLst>
          </p:cNvPr>
          <p:cNvSpPr/>
          <p:nvPr/>
        </p:nvSpPr>
        <p:spPr>
          <a:xfrm>
            <a:off x="-1003" y="-9331"/>
            <a:ext cx="12191999" cy="6858000"/>
          </a:xfrm>
          <a:prstGeom prst="rect">
            <a:avLst/>
          </a:prstGeom>
          <a:solidFill>
            <a:srgbClr val="7F0303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994462"/>
            <a:ext cx="3275215" cy="1512370"/>
          </a:xfrm>
          <a:prstGeom prst="rect">
            <a:avLst/>
          </a:prstGeom>
          <a:solidFill>
            <a:srgbClr val="9D8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807154-49A5-4F2B-B9AA-AD17B27C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8368" y="1413710"/>
            <a:ext cx="3078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Montserrat Semi" charset="0"/>
                <a:ea typeface="Montserrat Semi" charset="0"/>
                <a:cs typeface="Montserrat Semi" charset="0"/>
              </a:rPr>
              <a:t>Key Updates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9635" y="1076558"/>
            <a:ext cx="748416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CHIP Reports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Number of reports were reduced.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Number of questions reduced.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Focus is on more measurable metrics.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Chapter development discussions conducted more naturally with Regional counterparts based on metrics.</a:t>
            </a:r>
          </a:p>
          <a:p>
            <a:pPr marL="342900" indent="-342900">
              <a:buFontTx/>
              <a:buChar char="-"/>
            </a:pPr>
            <a:endParaRPr lang="en-US" sz="210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342900" indent="-342900">
              <a:buFontTx/>
              <a:buChar char="-"/>
            </a:pPr>
            <a:endParaRPr lang="en-US" sz="210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r>
              <a:rPr lang="en-US" sz="2800" b="1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Reporting Cycle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Changed to monthly 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Allows Regional Leaders to provide support sooner.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Allows Chapters to better visualize trending performance against their goals.</a:t>
            </a:r>
          </a:p>
        </p:txBody>
      </p:sp>
    </p:spTree>
    <p:extLst>
      <p:ext uri="{BB962C8B-B14F-4D97-AF65-F5344CB8AC3E}">
        <p14:creationId xmlns:p14="http://schemas.microsoft.com/office/powerpoint/2010/main" val="505610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94015" y="5134944"/>
            <a:ext cx="2545854" cy="636464"/>
          </a:xfrm>
          <a:custGeom>
            <a:avLst/>
            <a:gdLst>
              <a:gd name="connsiteX0" fmla="*/ 0 w 3394472"/>
              <a:gd name="connsiteY0" fmla="*/ 0 h 848618"/>
              <a:gd name="connsiteX1" fmla="*/ 3394472 w 3394472"/>
              <a:gd name="connsiteY1" fmla="*/ 0 h 848618"/>
              <a:gd name="connsiteX2" fmla="*/ 3394472 w 3394472"/>
              <a:gd name="connsiteY2" fmla="*/ 848618 h 848618"/>
              <a:gd name="connsiteX3" fmla="*/ 0 w 3394472"/>
              <a:gd name="connsiteY3" fmla="*/ 848618 h 848618"/>
              <a:gd name="connsiteX4" fmla="*/ 0 w 3394472"/>
              <a:gd name="connsiteY4" fmla="*/ 0 h 84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472" h="848618">
                <a:moveTo>
                  <a:pt x="0" y="0"/>
                </a:moveTo>
                <a:lnTo>
                  <a:pt x="3394472" y="0"/>
                </a:lnTo>
                <a:lnTo>
                  <a:pt x="3394472" y="848618"/>
                </a:lnTo>
                <a:lnTo>
                  <a:pt x="0" y="8486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270" anchor="ctr" anchorCtr="0">
            <a:no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25" b="1" kern="1200">
              <a:solidFill>
                <a:srgbClr val="001F46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 charset="0"/>
                </a:rPr>
                <a:t>Focus of CHIP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scale, device&#10;&#10;Description automatically generated">
            <a:extLst>
              <a:ext uri="{FF2B5EF4-FFF2-40B4-BE49-F238E27FC236}">
                <a16:creationId xmlns:a16="http://schemas.microsoft.com/office/drawing/2014/main" id="{8F45A4DB-8066-4E88-BEE3-0333581B2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53102" y="1291605"/>
            <a:ext cx="5457498" cy="4415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12016A-D411-4E47-93C4-DF5121131413}"/>
              </a:ext>
            </a:extLst>
          </p:cNvPr>
          <p:cNvSpPr txBox="1"/>
          <p:nvPr/>
        </p:nvSpPr>
        <p:spPr>
          <a:xfrm>
            <a:off x="1857701" y="6858000"/>
            <a:ext cx="84765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pngimg.com/download/5293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6EE385-8529-254D-9B67-491AD68B5D5E}"/>
              </a:ext>
            </a:extLst>
          </p:cNvPr>
          <p:cNvSpPr txBox="1"/>
          <p:nvPr/>
        </p:nvSpPr>
        <p:spPr>
          <a:xfrm>
            <a:off x="2941756" y="3661369"/>
            <a:ext cx="2281295" cy="10618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1F46"/>
                </a:solidFill>
                <a:latin typeface="Arial Black" panose="020B0A04020102020204" pitchFamily="34" charset="0"/>
              </a:rPr>
              <a:t>Chapter Development</a:t>
            </a:r>
            <a:br>
              <a:rPr lang="en-US" sz="2100">
                <a:solidFill>
                  <a:srgbClr val="001F46"/>
                </a:solidFill>
                <a:latin typeface="Montserrat Light" charset="0"/>
              </a:rPr>
            </a:br>
            <a:endParaRPr lang="en-US" sz="2100">
              <a:solidFill>
                <a:srgbClr val="001F46"/>
              </a:solidFill>
              <a:latin typeface="Montserrat L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4B5AB4-61AB-4FEE-80B0-C773E9062347}"/>
              </a:ext>
            </a:extLst>
          </p:cNvPr>
          <p:cNvSpPr txBox="1"/>
          <p:nvPr/>
        </p:nvSpPr>
        <p:spPr>
          <a:xfrm>
            <a:off x="6541383" y="3661369"/>
            <a:ext cx="2281295" cy="10618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1F46"/>
                </a:solidFill>
                <a:latin typeface="Arial Black" panose="020B0A04020102020204" pitchFamily="34" charset="0"/>
              </a:rPr>
              <a:t>Chapter Awards</a:t>
            </a:r>
            <a:br>
              <a:rPr lang="en-US" sz="2100">
                <a:solidFill>
                  <a:srgbClr val="001F46"/>
                </a:solidFill>
                <a:latin typeface="Montserrat Light" charset="0"/>
              </a:rPr>
            </a:br>
            <a:endParaRPr lang="en-US" sz="2100">
              <a:solidFill>
                <a:srgbClr val="001F46"/>
              </a:solidFill>
              <a:latin typeface="Montserrat 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1EE8C-E3CD-4216-83FE-213EB1286350}"/>
              </a:ext>
            </a:extLst>
          </p:cNvPr>
          <p:cNvSpPr txBox="1"/>
          <p:nvPr/>
        </p:nvSpPr>
        <p:spPr>
          <a:xfrm>
            <a:off x="214096" y="1459568"/>
            <a:ext cx="3460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Primary goal is to ensure Chapters are operating at an optimal standard and receiving support in areas where most needed.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9E65F-F825-4352-829C-EC953E5237BF}"/>
              </a:ext>
            </a:extLst>
          </p:cNvPr>
          <p:cNvSpPr txBox="1"/>
          <p:nvPr/>
        </p:nvSpPr>
        <p:spPr>
          <a:xfrm>
            <a:off x="8731854" y="1401816"/>
            <a:ext cx="3287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As an added bonus, Chapters that meet or exceed certain performance metrics could receive recognition or rewards.</a:t>
            </a:r>
          </a:p>
        </p:txBody>
      </p:sp>
    </p:spTree>
    <p:extLst>
      <p:ext uri="{BB962C8B-B14F-4D97-AF65-F5344CB8AC3E}">
        <p14:creationId xmlns:p14="http://schemas.microsoft.com/office/powerpoint/2010/main" val="105900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94015" y="5134944"/>
            <a:ext cx="2545854" cy="636464"/>
          </a:xfrm>
          <a:custGeom>
            <a:avLst/>
            <a:gdLst>
              <a:gd name="connsiteX0" fmla="*/ 0 w 3394472"/>
              <a:gd name="connsiteY0" fmla="*/ 0 h 848618"/>
              <a:gd name="connsiteX1" fmla="*/ 3394472 w 3394472"/>
              <a:gd name="connsiteY1" fmla="*/ 0 h 848618"/>
              <a:gd name="connsiteX2" fmla="*/ 3394472 w 3394472"/>
              <a:gd name="connsiteY2" fmla="*/ 848618 h 848618"/>
              <a:gd name="connsiteX3" fmla="*/ 0 w 3394472"/>
              <a:gd name="connsiteY3" fmla="*/ 848618 h 848618"/>
              <a:gd name="connsiteX4" fmla="*/ 0 w 3394472"/>
              <a:gd name="connsiteY4" fmla="*/ 0 h 84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472" h="848618">
                <a:moveTo>
                  <a:pt x="0" y="0"/>
                </a:moveTo>
                <a:lnTo>
                  <a:pt x="3394472" y="0"/>
                </a:lnTo>
                <a:lnTo>
                  <a:pt x="3394472" y="848618"/>
                </a:lnTo>
                <a:lnTo>
                  <a:pt x="0" y="8486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270" anchor="ctr" anchorCtr="0">
            <a:no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25" b="1" kern="1200">
              <a:solidFill>
                <a:srgbClr val="001F46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/>
                </a:rPr>
                <a:t>Chapter Recognition Framework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6" name="Google Shape;118;p20">
            <a:extLst>
              <a:ext uri="{FF2B5EF4-FFF2-40B4-BE49-F238E27FC236}">
                <a16:creationId xmlns:a16="http://schemas.microsoft.com/office/drawing/2014/main" id="{CFB562CF-92FA-4957-8091-8A9E4C07B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92090"/>
              </p:ext>
            </p:extLst>
          </p:nvPr>
        </p:nvGraphicFramePr>
        <p:xfrm>
          <a:off x="834930" y="1609564"/>
          <a:ext cx="9005530" cy="3714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12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94015" y="5134944"/>
            <a:ext cx="2545854" cy="636464"/>
          </a:xfrm>
          <a:custGeom>
            <a:avLst/>
            <a:gdLst>
              <a:gd name="connsiteX0" fmla="*/ 0 w 3394472"/>
              <a:gd name="connsiteY0" fmla="*/ 0 h 848618"/>
              <a:gd name="connsiteX1" fmla="*/ 3394472 w 3394472"/>
              <a:gd name="connsiteY1" fmla="*/ 0 h 848618"/>
              <a:gd name="connsiteX2" fmla="*/ 3394472 w 3394472"/>
              <a:gd name="connsiteY2" fmla="*/ 848618 h 848618"/>
              <a:gd name="connsiteX3" fmla="*/ 0 w 3394472"/>
              <a:gd name="connsiteY3" fmla="*/ 848618 h 848618"/>
              <a:gd name="connsiteX4" fmla="*/ 0 w 3394472"/>
              <a:gd name="connsiteY4" fmla="*/ 0 h 84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472" h="848618">
                <a:moveTo>
                  <a:pt x="0" y="0"/>
                </a:moveTo>
                <a:lnTo>
                  <a:pt x="3394472" y="0"/>
                </a:lnTo>
                <a:lnTo>
                  <a:pt x="3394472" y="848618"/>
                </a:lnTo>
                <a:lnTo>
                  <a:pt x="0" y="8486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270" anchor="ctr" anchorCtr="0">
            <a:no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25" b="1" kern="1200">
              <a:solidFill>
                <a:srgbClr val="001F46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 charset="0"/>
                </a:rPr>
                <a:t>CHIP Eligibility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6EE385-8529-254D-9B67-491AD68B5D5E}"/>
              </a:ext>
            </a:extLst>
          </p:cNvPr>
          <p:cNvSpPr txBox="1"/>
          <p:nvPr/>
        </p:nvSpPr>
        <p:spPr>
          <a:xfrm>
            <a:off x="838199" y="1732099"/>
            <a:ext cx="100308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1F46"/>
                </a:solidFill>
                <a:latin typeface="Berlin Sans FB Demi" panose="020E0802020502020306" pitchFamily="34" charset="0"/>
              </a:rPr>
              <a:t>All chapters are encouraged to participate!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100">
              <a:solidFill>
                <a:srgbClr val="001F46"/>
              </a:solidFill>
              <a:latin typeface="Montserrat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100">
              <a:solidFill>
                <a:srgbClr val="001F46"/>
              </a:solidFill>
              <a:latin typeface="Montserrat Light" charset="0"/>
            </a:endParaRPr>
          </a:p>
        </p:txBody>
      </p:sp>
      <p:pic>
        <p:nvPicPr>
          <p:cNvPr id="5" name="Picture 4" descr="A person with the mouth open&#10;&#10;Description automatically generated with low confidence">
            <a:extLst>
              <a:ext uri="{FF2B5EF4-FFF2-40B4-BE49-F238E27FC236}">
                <a16:creationId xmlns:a16="http://schemas.microsoft.com/office/drawing/2014/main" id="{BA6D549D-2A46-4163-A02B-D6A193262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29555" y="2711369"/>
            <a:ext cx="3646749" cy="2735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C7FDB9-8B8A-49A6-A1CD-38C204B03346}"/>
              </a:ext>
            </a:extLst>
          </p:cNvPr>
          <p:cNvSpPr txBox="1"/>
          <p:nvPr/>
        </p:nvSpPr>
        <p:spPr>
          <a:xfrm>
            <a:off x="3620278" y="5805587"/>
            <a:ext cx="347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……….you won’t get a car though </a:t>
            </a:r>
            <a:r>
              <a:rPr lang="en-US">
                <a:sym typeface="Wingdings" panose="05000000000000000000" pitchFamily="2" charset="2"/>
              </a:rPr>
              <a:t>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53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 charset="0"/>
                </a:rPr>
                <a:t>CHIP Workflow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21A1C68-A1A7-401A-9F4E-FCD8A5D5F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854830"/>
              </p:ext>
            </p:extLst>
          </p:nvPr>
        </p:nvGraphicFramePr>
        <p:xfrm>
          <a:off x="1492898" y="1278294"/>
          <a:ext cx="8274075" cy="2267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E78A2D-9923-47B0-8152-220E20FC0473}"/>
              </a:ext>
            </a:extLst>
          </p:cNvPr>
          <p:cNvSpPr txBox="1"/>
          <p:nvPr/>
        </p:nvSpPr>
        <p:spPr>
          <a:xfrm>
            <a:off x="1595534" y="3244783"/>
            <a:ext cx="20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Where are we now?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9AD5D4-037D-4286-852F-7DEDDDE9C645}"/>
              </a:ext>
            </a:extLst>
          </p:cNvPr>
          <p:cNvSpPr txBox="1"/>
          <p:nvPr/>
        </p:nvSpPr>
        <p:spPr>
          <a:xfrm>
            <a:off x="4501381" y="3244334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What do we plan to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C1E20-5A0B-4DAD-9C69-4626127418D6}"/>
              </a:ext>
            </a:extLst>
          </p:cNvPr>
          <p:cNvSpPr txBox="1"/>
          <p:nvPr/>
        </p:nvSpPr>
        <p:spPr>
          <a:xfrm>
            <a:off x="7609880" y="3244334"/>
            <a:ext cx="216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What have we done?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961E50-075F-43A9-A774-13BD6C8B9A5F}"/>
              </a:ext>
            </a:extLst>
          </p:cNvPr>
          <p:cNvSpPr txBox="1"/>
          <p:nvPr/>
        </p:nvSpPr>
        <p:spPr>
          <a:xfrm>
            <a:off x="286917" y="3936940"/>
            <a:ext cx="4312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800">
                <a:solidFill>
                  <a:srgbClr val="001F46"/>
                </a:solidFill>
                <a:latin typeface="Montserrat Light" charset="0"/>
                <a:hlinkClick r:id="rId7"/>
              </a:rPr>
              <a:t>Health Assessment Form</a:t>
            </a:r>
            <a:endParaRPr lang="en-US" sz="1800">
              <a:solidFill>
                <a:srgbClr val="001F46"/>
              </a:solidFill>
              <a:latin typeface="Montserrat Ligh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AC1C8D-1C4E-4173-A4E1-D46155B6821C}"/>
              </a:ext>
            </a:extLst>
          </p:cNvPr>
          <p:cNvSpPr txBox="1"/>
          <p:nvPr/>
        </p:nvSpPr>
        <p:spPr>
          <a:xfrm>
            <a:off x="4040196" y="3925192"/>
            <a:ext cx="3879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800">
                <a:solidFill>
                  <a:srgbClr val="001F46"/>
                </a:solidFill>
                <a:latin typeface="Montserrat Light" charset="0"/>
                <a:hlinkClick r:id="rId8"/>
              </a:rPr>
              <a:t>Sample Goals</a:t>
            </a:r>
            <a:endParaRPr lang="en-US" sz="1800">
              <a:solidFill>
                <a:srgbClr val="001F46"/>
              </a:solidFill>
              <a:latin typeface="Montserrat Ligh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6CF4CD-2C1F-431C-8F32-A4AFACBAF6F4}"/>
              </a:ext>
            </a:extLst>
          </p:cNvPr>
          <p:cNvSpPr txBox="1"/>
          <p:nvPr/>
        </p:nvSpPr>
        <p:spPr>
          <a:xfrm>
            <a:off x="7131491" y="3925192"/>
            <a:ext cx="387908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1F46"/>
                </a:solidFill>
                <a:latin typeface="Montserrat Light"/>
                <a:hlinkClick r:id="rId9"/>
              </a:rPr>
              <a:t>CHIP Site</a:t>
            </a:r>
            <a:endParaRPr lang="en-US" sz="1800">
              <a:solidFill>
                <a:srgbClr val="001F46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45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94015" y="5134944"/>
            <a:ext cx="2545854" cy="636464"/>
          </a:xfrm>
          <a:custGeom>
            <a:avLst/>
            <a:gdLst>
              <a:gd name="connsiteX0" fmla="*/ 0 w 3394472"/>
              <a:gd name="connsiteY0" fmla="*/ 0 h 848618"/>
              <a:gd name="connsiteX1" fmla="*/ 3394472 w 3394472"/>
              <a:gd name="connsiteY1" fmla="*/ 0 h 848618"/>
              <a:gd name="connsiteX2" fmla="*/ 3394472 w 3394472"/>
              <a:gd name="connsiteY2" fmla="*/ 848618 h 848618"/>
              <a:gd name="connsiteX3" fmla="*/ 0 w 3394472"/>
              <a:gd name="connsiteY3" fmla="*/ 848618 h 848618"/>
              <a:gd name="connsiteX4" fmla="*/ 0 w 3394472"/>
              <a:gd name="connsiteY4" fmla="*/ 0 h 84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472" h="848618">
                <a:moveTo>
                  <a:pt x="0" y="0"/>
                </a:moveTo>
                <a:lnTo>
                  <a:pt x="3394472" y="0"/>
                </a:lnTo>
                <a:lnTo>
                  <a:pt x="3394472" y="848618"/>
                </a:lnTo>
                <a:lnTo>
                  <a:pt x="0" y="8486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270" anchor="ctr" anchorCtr="0">
            <a:no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25" b="1" kern="1200">
              <a:solidFill>
                <a:srgbClr val="001F46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 charset="0"/>
                </a:rPr>
                <a:t>SMART Goals (Sample)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6EE385-8529-254D-9B67-491AD68B5D5E}"/>
              </a:ext>
            </a:extLst>
          </p:cNvPr>
          <p:cNvSpPr txBox="1"/>
          <p:nvPr/>
        </p:nvSpPr>
        <p:spPr>
          <a:xfrm>
            <a:off x="172309" y="997687"/>
            <a:ext cx="1003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1F46"/>
                </a:solidFill>
                <a:latin typeface="Montserrat Light" charset="0"/>
              </a:rPr>
              <a:t>Make sure your goals are measurable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100">
              <a:solidFill>
                <a:srgbClr val="001F46"/>
              </a:solidFill>
              <a:latin typeface="Montserrat Light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BA3441-F761-4336-BB42-FC0C53573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243031"/>
              </p:ext>
            </p:extLst>
          </p:nvPr>
        </p:nvGraphicFramePr>
        <p:xfrm>
          <a:off x="1719437" y="1410781"/>
          <a:ext cx="6936583" cy="4776337"/>
        </p:xfrm>
        <a:graphic>
          <a:graphicData uri="http://schemas.openxmlformats.org/drawingml/2006/table">
            <a:tbl>
              <a:tblPr/>
              <a:tblGrid>
                <a:gridCol w="2767974">
                  <a:extLst>
                    <a:ext uri="{9D8B030D-6E8A-4147-A177-3AD203B41FA5}">
                      <a16:colId xmlns:a16="http://schemas.microsoft.com/office/drawing/2014/main" val="2103394231"/>
                    </a:ext>
                  </a:extLst>
                </a:gridCol>
                <a:gridCol w="1686414">
                  <a:extLst>
                    <a:ext uri="{9D8B030D-6E8A-4147-A177-3AD203B41FA5}">
                      <a16:colId xmlns:a16="http://schemas.microsoft.com/office/drawing/2014/main" val="3183064182"/>
                    </a:ext>
                  </a:extLst>
                </a:gridCol>
                <a:gridCol w="664096">
                  <a:extLst>
                    <a:ext uri="{9D8B030D-6E8A-4147-A177-3AD203B41FA5}">
                      <a16:colId xmlns:a16="http://schemas.microsoft.com/office/drawing/2014/main" val="2999692699"/>
                    </a:ext>
                  </a:extLst>
                </a:gridCol>
                <a:gridCol w="631436">
                  <a:extLst>
                    <a:ext uri="{9D8B030D-6E8A-4147-A177-3AD203B41FA5}">
                      <a16:colId xmlns:a16="http://schemas.microsoft.com/office/drawing/2014/main" val="1663607950"/>
                    </a:ext>
                  </a:extLst>
                </a:gridCol>
                <a:gridCol w="664096">
                  <a:extLst>
                    <a:ext uri="{9D8B030D-6E8A-4147-A177-3AD203B41FA5}">
                      <a16:colId xmlns:a16="http://schemas.microsoft.com/office/drawing/2014/main" val="3727526031"/>
                    </a:ext>
                  </a:extLst>
                </a:gridCol>
                <a:gridCol w="522567">
                  <a:extLst>
                    <a:ext uri="{9D8B030D-6E8A-4147-A177-3AD203B41FA5}">
                      <a16:colId xmlns:a16="http://schemas.microsoft.com/office/drawing/2014/main" val="3619487396"/>
                    </a:ext>
                  </a:extLst>
                </a:gridCol>
              </a:tblGrid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Admin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Measurable KPI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Goal % Met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49586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Executive Board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positions filled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40%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38651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715028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Membership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Measurable KPI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Goal % Met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01240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  membership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 increase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32%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138091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Retain existing members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60% of members renewed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263769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Conduct a membership recruitment campaign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&gt;= 3 membership drives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597604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Host more membership social activities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social events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338573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Acknowledge more member accomplishments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member spotlights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162997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583675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Measurable KPI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Goal % Met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62199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Partner with more NSBE Jr chapters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NSBE Jr Chapters sponsored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67%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393844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Partner with more Collegiate Chapters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College Chapters sponsored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569702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Host or support more collegiate events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CI events hosted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842717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Host or support more PCI events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PCI events hosted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210628"/>
                  </a:ext>
                </a:extLst>
              </a:tr>
              <a:tr h="3743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Build or strengthen partnerships with external organizations (e.g. IEEE, BMBA, SHPE, etc.)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external relationships established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662782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 # of Professional Development Workshops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workshops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854962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 # of national mentorship volunteers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Mentors signed up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16965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686560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Finance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Measurable KPI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Goal % Met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284027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Establish more corporate partnerships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corporate sponsors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80%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334341"/>
                  </a:ext>
                </a:extLst>
              </a:tr>
              <a:tr h="29128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 Scholarship Fund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&gt;= $10,000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$  10,000.00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26%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$    2,569.00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633474"/>
                  </a:ext>
                </a:extLst>
              </a:tr>
              <a:tr h="29128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Launch Fundraising campaign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raise &gt;= $50,000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$  50,000.00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$    7,858.00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872089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8" marR="7388" marT="73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471916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Communications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Measurable KPI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Goal % Met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0954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 IG followers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&gt;=2000 followers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56%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626594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 Twitter followers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&gt;=2000 followers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217758"/>
                  </a:ext>
                </a:extLst>
              </a:tr>
              <a:tr h="1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FaceBook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followers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&gt;=2000 followers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33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70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94015" y="5134944"/>
            <a:ext cx="2545854" cy="636464"/>
          </a:xfrm>
          <a:custGeom>
            <a:avLst/>
            <a:gdLst>
              <a:gd name="connsiteX0" fmla="*/ 0 w 3394472"/>
              <a:gd name="connsiteY0" fmla="*/ 0 h 848618"/>
              <a:gd name="connsiteX1" fmla="*/ 3394472 w 3394472"/>
              <a:gd name="connsiteY1" fmla="*/ 0 h 848618"/>
              <a:gd name="connsiteX2" fmla="*/ 3394472 w 3394472"/>
              <a:gd name="connsiteY2" fmla="*/ 848618 h 848618"/>
              <a:gd name="connsiteX3" fmla="*/ 0 w 3394472"/>
              <a:gd name="connsiteY3" fmla="*/ 848618 h 848618"/>
              <a:gd name="connsiteX4" fmla="*/ 0 w 3394472"/>
              <a:gd name="connsiteY4" fmla="*/ 0 h 84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472" h="848618">
                <a:moveTo>
                  <a:pt x="0" y="0"/>
                </a:moveTo>
                <a:lnTo>
                  <a:pt x="3394472" y="0"/>
                </a:lnTo>
                <a:lnTo>
                  <a:pt x="3394472" y="848618"/>
                </a:lnTo>
                <a:lnTo>
                  <a:pt x="0" y="8486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270" anchor="ctr" anchorCtr="0">
            <a:no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25" b="1" kern="1200">
              <a:solidFill>
                <a:srgbClr val="001F46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 charset="0"/>
                </a:rPr>
                <a:t>CHIP Reports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2D37A803-2810-4AF1-8483-CFB2EB96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478" y="964096"/>
            <a:ext cx="3601616" cy="533919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FC4541-DC07-463E-94FB-E727A79C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873" y="1050737"/>
            <a:ext cx="3632447" cy="52253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2799B0-D76D-44DD-8A82-509829B55896}"/>
              </a:ext>
            </a:extLst>
          </p:cNvPr>
          <p:cNvSpPr txBox="1"/>
          <p:nvPr/>
        </p:nvSpPr>
        <p:spPr>
          <a:xfrm>
            <a:off x="167491" y="1045647"/>
            <a:ext cx="4558512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/>
              <a:t>Chapter Reports (Three types)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Chapter Profile Form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Purposes: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/>
              <a:t>To intake chapters into the CHIP program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/>
              <a:t>To collect basic vitals from chapters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/>
              <a:t>To track charter 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Submission Frequency: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/>
              <a:t>Report until all requirements have been met or if there’s an update.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Chapter Activity Report Form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Purpose: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/>
              <a:t>To capture information/data on specific events being executed by chapters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Submission Frequency: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/>
              <a:t> One submission for each chapter event. (Submitted after event completion).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Chapter Monthly Report Form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Purpose: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/>
              <a:t>To capture information/data on the health and performance of the chapter.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Submission Frequency: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/>
              <a:t> Once per month, due at end of the month.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06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325369"/>
            <a:ext cx="7381461" cy="63872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96D4A-629C-4C9D-84B3-0E230C90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75B8-371F-A347-B626-25C09984263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94015" y="5134944"/>
            <a:ext cx="2545854" cy="636464"/>
          </a:xfrm>
          <a:custGeom>
            <a:avLst/>
            <a:gdLst>
              <a:gd name="connsiteX0" fmla="*/ 0 w 3394472"/>
              <a:gd name="connsiteY0" fmla="*/ 0 h 848618"/>
              <a:gd name="connsiteX1" fmla="*/ 3394472 w 3394472"/>
              <a:gd name="connsiteY1" fmla="*/ 0 h 848618"/>
              <a:gd name="connsiteX2" fmla="*/ 3394472 w 3394472"/>
              <a:gd name="connsiteY2" fmla="*/ 848618 h 848618"/>
              <a:gd name="connsiteX3" fmla="*/ 0 w 3394472"/>
              <a:gd name="connsiteY3" fmla="*/ 848618 h 848618"/>
              <a:gd name="connsiteX4" fmla="*/ 0 w 3394472"/>
              <a:gd name="connsiteY4" fmla="*/ 0 h 84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472" h="848618">
                <a:moveTo>
                  <a:pt x="0" y="0"/>
                </a:moveTo>
                <a:lnTo>
                  <a:pt x="3394472" y="0"/>
                </a:lnTo>
                <a:lnTo>
                  <a:pt x="3394472" y="848618"/>
                </a:lnTo>
                <a:lnTo>
                  <a:pt x="0" y="8486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270" anchor="ctr" anchorCtr="0">
            <a:no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25" b="1" kern="1200">
              <a:solidFill>
                <a:srgbClr val="001F46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320F15-2BBA-8548-B9E2-37A40FA33357}"/>
              </a:ext>
            </a:extLst>
          </p:cNvPr>
          <p:cNvGrpSpPr/>
          <p:nvPr/>
        </p:nvGrpSpPr>
        <p:grpSpPr>
          <a:xfrm>
            <a:off x="0" y="336121"/>
            <a:ext cx="10662920" cy="639405"/>
            <a:chOff x="0" y="327992"/>
            <a:chExt cx="8447393" cy="639405"/>
          </a:xfrm>
          <a:solidFill>
            <a:srgbClr val="9D841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FA41E4-C059-D747-A774-D0FF8871C44C}"/>
                </a:ext>
              </a:extLst>
            </p:cNvPr>
            <p:cNvSpPr/>
            <p:nvPr/>
          </p:nvSpPr>
          <p:spPr>
            <a:xfrm>
              <a:off x="0" y="327992"/>
              <a:ext cx="8219660" cy="6394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Montserrat Semi" charset="0"/>
                </a:rPr>
                <a:t>CHIP Reports (cont’d)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345A6C4-AD79-0747-A565-22D08156446E}"/>
                </a:ext>
              </a:extLst>
            </p:cNvPr>
            <p:cNvSpPr/>
            <p:nvPr/>
          </p:nvSpPr>
          <p:spPr>
            <a:xfrm>
              <a:off x="7746675" y="327992"/>
              <a:ext cx="700718" cy="639405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32799B0-D76D-44DD-8A82-509829B55896}"/>
              </a:ext>
            </a:extLst>
          </p:cNvPr>
          <p:cNvSpPr txBox="1"/>
          <p:nvPr/>
        </p:nvSpPr>
        <p:spPr>
          <a:xfrm>
            <a:off x="167490" y="1045647"/>
            <a:ext cx="8443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Links to all the CHIP reports are below: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35ACE49A-B804-4ADC-A547-66D710827274}"/>
              </a:ext>
            </a:extLst>
          </p:cNvPr>
          <p:cNvSpPr/>
          <p:nvPr/>
        </p:nvSpPr>
        <p:spPr>
          <a:xfrm>
            <a:off x="6853060" y="2884054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 &amp; Communications</a:t>
            </a: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hlinkClick r:id="rId3"/>
            <a:extLst>
              <a:ext uri="{FF2B5EF4-FFF2-40B4-BE49-F238E27FC236}">
                <a16:creationId xmlns:a16="http://schemas.microsoft.com/office/drawing/2014/main" id="{9F0DD484-7A8B-472F-9938-02828F870251}"/>
              </a:ext>
            </a:extLst>
          </p:cNvPr>
          <p:cNvSpPr/>
          <p:nvPr/>
        </p:nvSpPr>
        <p:spPr>
          <a:xfrm>
            <a:off x="503853" y="2905149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 Report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13">
            <a:hlinkClick r:id="rId4"/>
            <a:extLst>
              <a:ext uri="{FF2B5EF4-FFF2-40B4-BE49-F238E27FC236}">
                <a16:creationId xmlns:a16="http://schemas.microsoft.com/office/drawing/2014/main" id="{2C219DF4-E8C4-4929-92A6-B73FA06E6486}"/>
              </a:ext>
            </a:extLst>
          </p:cNvPr>
          <p:cNvSpPr/>
          <p:nvPr/>
        </p:nvSpPr>
        <p:spPr>
          <a:xfrm>
            <a:off x="508923" y="4107197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Goals &amp; Progress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 15">
            <a:hlinkClick r:id="rId5"/>
            <a:extLst>
              <a:ext uri="{FF2B5EF4-FFF2-40B4-BE49-F238E27FC236}">
                <a16:creationId xmlns:a16="http://schemas.microsoft.com/office/drawing/2014/main" id="{17D91C39-CBA6-463D-986C-77223C3327F0}"/>
              </a:ext>
            </a:extLst>
          </p:cNvPr>
          <p:cNvSpPr/>
          <p:nvPr/>
        </p:nvSpPr>
        <p:spPr>
          <a:xfrm>
            <a:off x="3846275" y="4070618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College Initiative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le 17">
            <a:hlinkClick r:id="rId6"/>
            <a:extLst>
              <a:ext uri="{FF2B5EF4-FFF2-40B4-BE49-F238E27FC236}">
                <a16:creationId xmlns:a16="http://schemas.microsoft.com/office/drawing/2014/main" id="{4BCAC4C1-8CD1-4450-A60E-34F9E82E6A2A}"/>
              </a:ext>
            </a:extLst>
          </p:cNvPr>
          <p:cNvSpPr/>
          <p:nvPr/>
        </p:nvSpPr>
        <p:spPr>
          <a:xfrm>
            <a:off x="6853060" y="1785020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Report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ctangle 18">
            <a:hlinkClick r:id="rId7"/>
            <a:extLst>
              <a:ext uri="{FF2B5EF4-FFF2-40B4-BE49-F238E27FC236}">
                <a16:creationId xmlns:a16="http://schemas.microsoft.com/office/drawing/2014/main" id="{D8E0A682-5E76-40DD-B195-25E7067572EB}"/>
              </a:ext>
            </a:extLst>
          </p:cNvPr>
          <p:cNvSpPr/>
          <p:nvPr/>
        </p:nvSpPr>
        <p:spPr>
          <a:xfrm>
            <a:off x="6853060" y="4063567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 Recognition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Rectangle 20">
            <a:hlinkClick r:id="rId8"/>
            <a:extLst>
              <a:ext uri="{FF2B5EF4-FFF2-40B4-BE49-F238E27FC236}">
                <a16:creationId xmlns:a16="http://schemas.microsoft.com/office/drawing/2014/main" id="{FF1E8BE7-3C49-4CA0-B964-F6FA716BEF3B}"/>
              </a:ext>
            </a:extLst>
          </p:cNvPr>
          <p:cNvSpPr/>
          <p:nvPr/>
        </p:nvSpPr>
        <p:spPr>
          <a:xfrm>
            <a:off x="3846275" y="2905148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PCI Report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ectangle 21">
            <a:hlinkClick r:id="rId9"/>
            <a:extLst>
              <a:ext uri="{FF2B5EF4-FFF2-40B4-BE49-F238E27FC236}">
                <a16:creationId xmlns:a16="http://schemas.microsoft.com/office/drawing/2014/main" id="{C6372DEB-87DD-44CB-A2EE-B54674B396BF}"/>
              </a:ext>
            </a:extLst>
          </p:cNvPr>
          <p:cNvSpPr/>
          <p:nvPr/>
        </p:nvSpPr>
        <p:spPr>
          <a:xfrm>
            <a:off x="9579263" y="1785019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TORCH Report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ctangle 22">
            <a:hlinkClick r:id="rId10"/>
            <a:extLst>
              <a:ext uri="{FF2B5EF4-FFF2-40B4-BE49-F238E27FC236}">
                <a16:creationId xmlns:a16="http://schemas.microsoft.com/office/drawing/2014/main" id="{9F695466-A83B-4324-BDAB-CCC611E7C792}"/>
              </a:ext>
            </a:extLst>
          </p:cNvPr>
          <p:cNvSpPr/>
          <p:nvPr/>
        </p:nvSpPr>
        <p:spPr>
          <a:xfrm>
            <a:off x="503853" y="1791478"/>
            <a:ext cx="2061926" cy="513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Profile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FF83E-20B7-4DCD-8DAE-E838513EE440}"/>
              </a:ext>
            </a:extLst>
          </p:cNvPr>
          <p:cNvSpPr/>
          <p:nvPr/>
        </p:nvSpPr>
        <p:spPr>
          <a:xfrm>
            <a:off x="3846367" y="1794162"/>
            <a:ext cx="2121475" cy="5455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  <a:hlinkClick r:id="rId11"/>
              </a:rPr>
              <a:t>Membership Report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4403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BE PowerPoint Template " id="{017EF53C-3088-7F43-B847-3A0AB4C757F3}" vid="{096C5E8C-140C-5E40-9F21-A73E87691CF7}"/>
    </a:ext>
  </a:extLst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BE PowerPoint Template " id="{017EF53C-3088-7F43-B847-3A0AB4C757F3}" vid="{1A2FC865-71ED-0644-9045-5CC9C5E7DB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Montserrat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D6EFE8F477BA44B0FF29AD784B6A54" ma:contentTypeVersion="13" ma:contentTypeDescription="Create a new document." ma:contentTypeScope="" ma:versionID="6fdcf804306259521eb70303b794e91a">
  <xsd:schema xmlns:xsd="http://www.w3.org/2001/XMLSchema" xmlns:xs="http://www.w3.org/2001/XMLSchema" xmlns:p="http://schemas.microsoft.com/office/2006/metadata/properties" xmlns:ns2="533e3ecd-0a68-435c-b180-8c26b02c9a63" xmlns:ns3="903e8e49-544b-4e87-94c1-64016b3daa86" targetNamespace="http://schemas.microsoft.com/office/2006/metadata/properties" ma:root="true" ma:fieldsID="058b8435f49e627712f9e81d61d83ace" ns2:_="" ns3:_="">
    <xsd:import namespace="533e3ecd-0a68-435c-b180-8c26b02c9a63"/>
    <xsd:import namespace="903e8e49-544b-4e87-94c1-64016b3daa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ecd-0a68-435c-b180-8c26b02c9a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3e8e49-544b-4e87-94c1-64016b3daa8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33e3ecd-0a68-435c-b180-8c26b02c9a63" xsi:nil="true"/>
  </documentManagement>
</p:properties>
</file>

<file path=customXml/itemProps1.xml><?xml version="1.0" encoding="utf-8"?>
<ds:datastoreItem xmlns:ds="http://schemas.openxmlformats.org/officeDocument/2006/customXml" ds:itemID="{BA0775BB-69AD-4328-8E8B-7C46998E18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5E6F64-AA97-409E-B014-A9791657CAE8}">
  <ds:schemaRefs>
    <ds:schemaRef ds:uri="533e3ecd-0a68-435c-b180-8c26b02c9a63"/>
    <ds:schemaRef ds:uri="903e8e49-544b-4e87-94c1-64016b3daa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BDD7FA2-DE2A-45E8-B6BA-4A86AEE662C8}">
  <ds:schemaRefs>
    <ds:schemaRef ds:uri="http://purl.org/dc/dcmitype/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903e8e49-544b-4e87-94c1-64016b3daa86"/>
    <ds:schemaRef ds:uri="533e3ecd-0a68-435c-b180-8c26b02c9a6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840</Words>
  <Application>Microsoft Office PowerPoint</Application>
  <PresentationFormat>Widescreen</PresentationFormat>
  <Paragraphs>209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 Black</vt:lpstr>
      <vt:lpstr>Berlin Sans FB Demi</vt:lpstr>
      <vt:lpstr>Calibri</vt:lpstr>
      <vt:lpstr>Calibri Light</vt:lpstr>
      <vt:lpstr>Montserrat</vt:lpstr>
      <vt:lpstr>Montserrat Light</vt:lpstr>
      <vt:lpstr>Montserrat Medium</vt:lpstr>
      <vt:lpstr>Montserrat Semi</vt:lpstr>
      <vt:lpstr>Wingdings</vt:lpstr>
      <vt:lpstr>COVER SLIDE</vt:lpstr>
      <vt:lpstr>CONTENT SLIDE</vt:lpstr>
      <vt:lpstr>Office Theme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Danya Avner</dc:creator>
  <cp:keywords>Unrestricted</cp:keywords>
  <cp:lastModifiedBy>Robert Amponsah</cp:lastModifiedBy>
  <cp:revision>141</cp:revision>
  <dcterms:created xsi:type="dcterms:W3CDTF">2019-05-09T13:34:37Z</dcterms:created>
  <dcterms:modified xsi:type="dcterms:W3CDTF">2021-11-23T14:16:16Z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M SIP Document Sensitivity">
    <vt:lpwstr/>
  </property>
  <property fmtid="{D5CDD505-2E9C-101B-9397-08002B2CF9AE}" pid="3" name="Document Author">
    <vt:lpwstr>ACCT03\brownt26</vt:lpwstr>
  </property>
  <property fmtid="{D5CDD505-2E9C-101B-9397-08002B2CF9AE}" pid="4" name="Document Sensitivity">
    <vt:lpwstr>1</vt:lpwstr>
  </property>
  <property fmtid="{D5CDD505-2E9C-101B-9397-08002B2CF9AE}" pid="5" name="ThirdParty">
    <vt:lpwstr/>
  </property>
  <property fmtid="{D5CDD505-2E9C-101B-9397-08002B2CF9AE}" pid="6" name="OCI Restriction">
    <vt:bool>false</vt:bool>
  </property>
  <property fmtid="{D5CDD505-2E9C-101B-9397-08002B2CF9AE}" pid="7" name="OCI Additional Info">
    <vt:lpwstr/>
  </property>
  <property fmtid="{D5CDD505-2E9C-101B-9397-08002B2CF9AE}" pid="8" name="Allow Header Overwrite">
    <vt:bool>true</vt:bool>
  </property>
  <property fmtid="{D5CDD505-2E9C-101B-9397-08002B2CF9AE}" pid="9" name="Allow Footer Overwrite">
    <vt:bool>true</vt:bool>
  </property>
  <property fmtid="{D5CDD505-2E9C-101B-9397-08002B2CF9AE}" pid="10" name="Multiple Selected">
    <vt:lpwstr>-1</vt:lpwstr>
  </property>
  <property fmtid="{D5CDD505-2E9C-101B-9397-08002B2CF9AE}" pid="11" name="SIPLongWording">
    <vt:lpwstr>_x000d_
_x000d_
</vt:lpwstr>
  </property>
  <property fmtid="{D5CDD505-2E9C-101B-9397-08002B2CF9AE}" pid="12" name="ExpCountry">
    <vt:lpwstr/>
  </property>
  <property fmtid="{D5CDD505-2E9C-101B-9397-08002B2CF9AE}" pid="13" name="ContentTypeId">
    <vt:lpwstr>0x01010096D6EFE8F477BA44B0FF29AD784B6A54</vt:lpwstr>
  </property>
</Properties>
</file>